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  <p:embeddedFont>
      <p:font typeface="Open Sans" panose="020B0606030504020204" pitchFamily="34" charset="0"/>
      <p:regular r:id="rId61"/>
      <p:bold r:id="rId62"/>
      <p:italic r:id="rId63"/>
      <p:boldItalic r:id="rId64"/>
    </p:embeddedFont>
    <p:embeddedFont>
      <p:font typeface="Proxima Nova" panose="020B0604020202020204" charset="0"/>
      <p:regular r:id="rId65"/>
      <p:bold r:id="rId66"/>
      <p:italic r:id="rId67"/>
      <p:boldItalic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EF3BE1-4A5F-4493-86BA-C03D57381688}">
  <a:tblStyle styleId="{34EF3BE1-4A5F-4493-86BA-C03D57381688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E60B5DC-5656-4421-96E3-DD332952CC99}" styleName="Table_1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0D34E8-1EAF-4896-AD69-CEA177A50A2C}" styleName="Table_2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CE191D-0415-4012-97F2-C07FC3556265}" styleName="Table_3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1BE102-162F-4220-B24C-0F6293C6467B}" styleName="Table_4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ac3b4d08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7ac3b4d0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bb7b75ea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7bb7b75ea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bb7b75eaf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7bb7b75eaf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bb7b75eaf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7bb7b75eaf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bb7b75ea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7bb7b75ea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bb7b75eaf_0_2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7bb7b75eaf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bb7b75eaf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7bb7b75eaf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bb7b75eaf_0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7bb7b75ea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bb7b75eaf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7bb7b75eaf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bb7b75eaf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7bb7b75eaf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bb7b75eaf_0_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7bb7b75ea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accddf72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accddf72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bb7b75eaf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7bb7b75eaf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bb7b75eaf_0_3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7bb7b75eaf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bb7b75eaf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7bb7b75ea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bb7b75eaf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7bb7b75ea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bb7b75eaf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7bb7b75ea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bb7b75eaf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bb7b75eaf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bb7b75eaf_0_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7bb7b75eaf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b5d616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b5d6169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b5d616999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b5d616999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b5d616999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b5d616999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b7b75ea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7bb7b75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b5d616999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b5d616999_2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b5d616999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b5d616999_2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7b798cbe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7b798cbe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b798cbe0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b798cbe0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d18367de3c566b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d18367de3c566b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b83d8cda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b83d8cda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b83d8cd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b83d8cd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b83d8cda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b83d8cda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b83d8cda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b83d8cda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b83d8cda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b83d8cda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bb7b75eaf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7bb7b75eaf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b83d8cda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b83d8cda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b83d8cda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7b83d8cda4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bb7b75eaf_0_8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g7bb7b75eaf_0_8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bb7b75eaf_0_8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g7bb7b75eaf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7bb7b75eaf_0_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g7bb7b75eaf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bb7b75eaf_0_8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7bb7b75eaf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7bb7b75eaf_0_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g7bb7b75eaf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bb7b75eaf_0_8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7bb7b75eaf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bb7b75eaf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g7bb7b75eaf_0_9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>
                <a:latin typeface="Cambria Math"/>
                <a:ea typeface="Cambria Math"/>
                <a:cs typeface="Cambria Math"/>
                <a:sym typeface="Cambria Math"/>
              </a:rPr>
              <a:t>/</a:t>
            </a:r>
            <a:endParaRPr/>
          </a:p>
        </p:txBody>
      </p:sp>
      <p:sp>
        <p:nvSpPr>
          <p:cNvPr id="824" name="Google Shape;824;g7bb7b75eaf_0_908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CONVEYANCE OF WATER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bb7b75eaf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7bb7b75eaf_0_10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>
                <a:latin typeface="Cambria Math"/>
                <a:ea typeface="Cambria Math"/>
                <a:cs typeface="Cambria Math"/>
                <a:sym typeface="Cambria Math"/>
              </a:rPr>
              <a:t>/</a:t>
            </a:r>
            <a:endParaRPr/>
          </a:p>
        </p:txBody>
      </p:sp>
      <p:sp>
        <p:nvSpPr>
          <p:cNvPr id="833" name="Google Shape;833;g7bb7b75eaf_0_108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CONVEYANCE OF WATER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bb7b75eaf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7bb7b75ea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7bb7b75eaf_0_1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7bb7b75eaf_0_10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>
                <a:latin typeface="Cambria Math"/>
                <a:ea typeface="Cambria Math"/>
                <a:cs typeface="Cambria Math"/>
                <a:sym typeface="Cambria Math"/>
              </a:rPr>
              <a:t>/</a:t>
            </a:r>
            <a:endParaRPr/>
          </a:p>
        </p:txBody>
      </p:sp>
      <p:sp>
        <p:nvSpPr>
          <p:cNvPr id="842" name="Google Shape;842;g7bb7b75eaf_0_1096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CONVEYANCE OF WATER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7bb7b75eaf_0_9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7bb7b75eaf_0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bb7b75eaf_0_9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7bb7b75eaf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bb7b75eaf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bb7b75eaf_0_1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bb7b75eaf_0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7bb7b75ea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bb7b75eaf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bb7b75ea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bb7b75eaf_0_1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bb7b75ea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bb7b75eaf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7bb7b75eaf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 descr="Celestia-R1---OverlayContentH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34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400" cy="10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514351" y="1606550"/>
            <a:ext cx="75984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dt" idx="10"/>
          </p:nvPr>
        </p:nvSpPr>
        <p:spPr>
          <a:xfrm>
            <a:off x="6442245" y="4402931"/>
            <a:ext cx="12003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ftr" idx="11"/>
          </p:nvPr>
        </p:nvSpPr>
        <p:spPr>
          <a:xfrm>
            <a:off x="3270875" y="1747"/>
            <a:ext cx="58707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accent4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629650" y="4686300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ixabay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latwork.blogspot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ivilatwork.blogspot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dgidforum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llabs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ynds.co.nz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a.com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3950" y="4896350"/>
            <a:ext cx="9020700" cy="2406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bg1"/>
                </a:solidFill>
                <a:latin typeface="Vindra"/>
                <a:ea typeface="Open Sans"/>
                <a:cs typeface="Open Sans"/>
                <a:sym typeface="Open Sans"/>
              </a:rPr>
              <a:t>[1] : </a:t>
            </a:r>
            <a:r>
              <a:rPr lang="en" sz="1200" i="1" dirty="0">
                <a:solidFill>
                  <a:schemeClr val="bg1"/>
                </a:solidFill>
                <a:uFill>
                  <a:noFill/>
                </a:uFill>
                <a:latin typeface="Vindra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www.pixabay.com</a:t>
            </a:r>
            <a:endParaRPr sz="1200" i="1" dirty="0">
              <a:solidFill>
                <a:schemeClr val="bg1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1680300" y="114675"/>
            <a:ext cx="57834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GB" sz="3200" dirty="0">
                <a:latin typeface="Vindra"/>
                <a:ea typeface="Open Sans"/>
                <a:cs typeface="Open Sans"/>
                <a:sym typeface="Open Sans"/>
              </a:rPr>
              <a:t>Conveyance of Water</a:t>
            </a:r>
          </a:p>
        </p:txBody>
      </p:sp>
      <p:pic>
        <p:nvPicPr>
          <p:cNvPr id="68" name="Google Shape;68;p14" descr="C:\Users\user\Desktop\tu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5520" y="3680506"/>
            <a:ext cx="815486" cy="84810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924262" y="4619438"/>
            <a:ext cx="1398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2020</a:t>
            </a:r>
            <a:r>
              <a:rPr lang="en" sz="1800" b="1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-1-3</a:t>
            </a:r>
            <a:endParaRPr sz="1800" b="1" dirty="0">
              <a:solidFill>
                <a:srgbClr val="FFFFFF"/>
              </a:solidFill>
              <a:highlight>
                <a:srgbClr val="FFFF00"/>
              </a:highlight>
              <a:latin typeface="Vindra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9226" y="642975"/>
            <a:ext cx="3053462" cy="2034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1558125" y="2956575"/>
            <a:ext cx="2502600" cy="19710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Group members</a:t>
            </a:r>
            <a:endParaRPr sz="1800" b="1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Sandesh, 139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Sandip, 140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Sangita, 141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Sanjay, 142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Sanjeev, 143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Santosh, 144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5322250" y="2804175"/>
            <a:ext cx="3636900" cy="1493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" sz="1800" b="1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Tutor</a:t>
            </a:r>
            <a:endParaRPr sz="1800" b="1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Asst. Prof. Shukra Raj Paudel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Department Of Civil Engineering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en" sz="1800" dirty="0">
                <a:solidFill>
                  <a:srgbClr val="F3F3F3"/>
                </a:solidFill>
                <a:latin typeface="Vindra"/>
                <a:ea typeface="Open Sans"/>
                <a:cs typeface="Open Sans"/>
                <a:sym typeface="Open Sans"/>
              </a:rPr>
              <a:t>IOE, Tribhuvan University</a:t>
            </a:r>
            <a:endParaRPr sz="1800" dirty="0">
              <a:solidFill>
                <a:srgbClr val="F3F3F3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984675" y="500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7B7B7"/>
                </a:solidFill>
                <a:latin typeface="Vindra"/>
                <a:ea typeface="Open Sans"/>
                <a:cs typeface="Open Sans"/>
                <a:sym typeface="Open Sans"/>
              </a:rPr>
              <a:t>[1]</a:t>
            </a:r>
            <a:endParaRPr sz="1200" dirty="0">
              <a:solidFill>
                <a:srgbClr val="B7B7B7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628650" y="433243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Cast Iron Pipes </a:t>
            </a:r>
            <a:r>
              <a:rPr lang="en" sz="1800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628650" y="1080322"/>
            <a:ext cx="44805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Length: 3 to 6 meters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Classification: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LA (10 kg/cm</a:t>
            </a:r>
            <a:r>
              <a:rPr lang="en" sz="1800" baseline="30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A (12.5 kg/cm</a:t>
            </a:r>
            <a:r>
              <a:rPr lang="en" sz="1800" baseline="30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10% more thickness than LA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Class B (16 kg/cm</a:t>
            </a:r>
            <a:r>
              <a:rPr lang="en" sz="1800" baseline="30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20% more thickness than LA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0211" y="1477498"/>
            <a:ext cx="2775139" cy="17900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6036247" y="3508214"/>
            <a:ext cx="2183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Source:https://www.flickr.com/photos/newtown_grafitti/5099477424/</a:t>
            </a:r>
            <a:endParaRPr sz="1100"/>
          </a:p>
        </p:txBody>
      </p: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" name="Google Shape;189;p23"/>
          <p:cNvCxnSpPr/>
          <p:nvPr/>
        </p:nvCxnSpPr>
        <p:spPr>
          <a:xfrm>
            <a:off x="629825" y="927075"/>
            <a:ext cx="31242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4"/>
          <p:cNvGraphicFramePr/>
          <p:nvPr/>
        </p:nvGraphicFramePr>
        <p:xfrm>
          <a:off x="628650" y="1163574"/>
          <a:ext cx="7886700" cy="3340394"/>
        </p:xfrm>
        <a:graphic>
          <a:graphicData uri="http://schemas.openxmlformats.org/drawingml/2006/table">
            <a:tbl>
              <a:tblPr firstRow="1" bandRow="1">
                <a:noFill/>
                <a:tableStyleId>{DE60B5DC-5656-4421-96E3-DD332952CC99}</a:tableStyleId>
              </a:tblPr>
              <a:tblGrid>
                <a:gridCol w="39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Advantages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Disadvantages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7100">
                <a:tc>
                  <a:txBody>
                    <a:bodyPr/>
                    <a:lstStyle/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Highly resistance to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corrosion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and internal pressure.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Strong, durable and easy to join.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Easy Service connection.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 cost.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Heavy and difficult to handle and transport.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Taste production due to iron leaching into water.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Water carrying  capacity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decreases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with time.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Brittle.</a:t>
                      </a:r>
                      <a:endParaRPr sz="1100"/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552450" y="357043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Cast Iron Pipes </a:t>
            </a:r>
            <a:r>
              <a:rPr lang="en" sz="1800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>
            <a:off x="553625" y="850875"/>
            <a:ext cx="31242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628650" y="414202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Ductile Iron Pipes</a:t>
            </a:r>
            <a:endParaRPr sz="3200" cap="none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628650" y="1133993"/>
            <a:ext cx="5782500" cy="3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Manufactured from ductile iron using centrifugal casting.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span of 100 years.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Internal lining 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Cement mortar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Standard external coatings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Zinc or asphalt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Polyethylene wrapping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5467" y="1898648"/>
            <a:ext cx="2578569" cy="145380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/>
        </p:nvSpPr>
        <p:spPr>
          <a:xfrm>
            <a:off x="5905206" y="3495433"/>
            <a:ext cx="25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Source:https://en.wikipedia.org/wiki/Ductile_iron_pipe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7" name="Google Shape;207;p25"/>
          <p:cNvCxnSpPr>
            <a:cxnSpLocks/>
          </p:cNvCxnSpPr>
          <p:nvPr/>
        </p:nvCxnSpPr>
        <p:spPr>
          <a:xfrm>
            <a:off x="629825" y="927075"/>
            <a:ext cx="302777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628650" y="484836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Ductile iron pipes </a:t>
            </a:r>
            <a:r>
              <a:rPr lang="en" sz="1800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13" name="Google Shape;213;p26"/>
          <p:cNvGraphicFramePr/>
          <p:nvPr/>
        </p:nvGraphicFramePr>
        <p:xfrm>
          <a:off x="643150" y="1484194"/>
          <a:ext cx="7886700" cy="2977930"/>
        </p:xfrm>
        <a:graphic>
          <a:graphicData uri="http://schemas.openxmlformats.org/drawingml/2006/table">
            <a:tbl>
              <a:tblPr firstRow="1" bandRow="1">
                <a:noFill/>
                <a:tableStyleId>{DE60B5DC-5656-4421-96E3-DD332952CC99}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1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Advantages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Disadvantages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900">
                <a:tc>
                  <a:txBody>
                    <a:bodyPr/>
                    <a:lstStyle/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Greater ductility and strength than cast iron pipes.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Simple to join.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Lighter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than cast iron pipes.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Corrosion  takes place.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Internal and external protection system required.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Polyethylene wrapping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can be damaged.</a:t>
                      </a:r>
                      <a:endParaRPr sz="1100"/>
                    </a:p>
                    <a:p>
                      <a:pPr marL="215900" marR="0" lvl="0" indent="-1016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4" name="Google Shape;21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5" name="Google Shape;215;p26"/>
          <p:cNvCxnSpPr/>
          <p:nvPr/>
        </p:nvCxnSpPr>
        <p:spPr>
          <a:xfrm rot="10800000" flipH="1">
            <a:off x="633925" y="982750"/>
            <a:ext cx="3447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717804" y="445400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</a:t>
            </a: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teel Pipes</a:t>
            </a:r>
            <a:endParaRPr sz="3200" cap="none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717799" y="1161725"/>
            <a:ext cx="5204700" cy="31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Fabricated by rolling the flat steels plates  to proper diameter.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Joints may be transverse and longitudinal or transverse and spiral.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Length:12 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lnSpc>
                <a:spcPct val="17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Diameter:2400 mm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6170" y="2026348"/>
            <a:ext cx="2998335" cy="163284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6026002" y="3965008"/>
            <a:ext cx="25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Source:https://en.wikipedia.org/wiki/Ductile_iron_pipe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5" name="Google Shape;225;p27"/>
          <p:cNvCxnSpPr/>
          <p:nvPr/>
        </p:nvCxnSpPr>
        <p:spPr>
          <a:xfrm rot="10800000" flipH="1">
            <a:off x="710125" y="982750"/>
            <a:ext cx="17553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628650" y="480178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Steel pipes </a:t>
            </a:r>
            <a:r>
              <a:rPr lang="en" sz="1800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31" name="Google Shape;231;p28"/>
          <p:cNvGraphicFramePr/>
          <p:nvPr/>
        </p:nvGraphicFramePr>
        <p:xfrm>
          <a:off x="628650" y="1516900"/>
          <a:ext cx="7886700" cy="2517434"/>
        </p:xfrm>
        <a:graphic>
          <a:graphicData uri="http://schemas.openxmlformats.org/drawingml/2006/table">
            <a:tbl>
              <a:tblPr firstRow="1" bandRow="1">
                <a:noFill/>
                <a:tableStyleId>{7F0D34E8-1EAF-4896-AD69-CEA177A50A2C}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             Advantages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             Disadvantages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900">
                <a:tc>
                  <a:txBody>
                    <a:bodyPr/>
                    <a:lstStyle/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/>
                        <a:t> Cheap and strong  to withstand the internal pressure.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/>
                        <a:t> Flexible and easy to handle.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/>
                        <a:t>Available in long length.</a:t>
                      </a:r>
                      <a:endParaRPr sz="1100"/>
                    </a:p>
                    <a:p>
                      <a:pPr marL="215900" marR="0" lvl="0" indent="-1016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None/>
                      </a:pP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/>
                        <a:t>Cannot withstand the external loads.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/>
                        <a:t> High maintenance cost and repairing time.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/>
                        <a:t> </a:t>
                      </a:r>
                      <a:r>
                        <a:rPr lang="en" sz="1800">
                          <a:solidFill>
                            <a:srgbClr val="FFFF00"/>
                          </a:solidFill>
                        </a:rPr>
                        <a:t>Deformation</a:t>
                      </a:r>
                      <a:r>
                        <a:rPr lang="en" sz="1800"/>
                        <a:t> in shape by combined actions of loads.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2" name="Google Shape;23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3" name="Google Shape;233;p28"/>
          <p:cNvCxnSpPr/>
          <p:nvPr/>
        </p:nvCxnSpPr>
        <p:spPr>
          <a:xfrm>
            <a:off x="633925" y="992050"/>
            <a:ext cx="25677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>
            <a:spLocks noGrp="1"/>
          </p:cNvSpPr>
          <p:nvPr>
            <p:ph type="title"/>
          </p:nvPr>
        </p:nvSpPr>
        <p:spPr>
          <a:xfrm>
            <a:off x="676656" y="590995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Cement Concrete Pipes</a:t>
            </a:r>
            <a:endParaRPr sz="3200" cap="none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676656" y="1548554"/>
            <a:ext cx="4953900" cy="29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Either plain cement concrete or reinforced cement concrete is used.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Plain cement and reinforced cement concrete are used for heads up to 15 and 60 meters respectively.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Concrete pipes manufactured in the factories are precast (Hume) pipes and then transported to the site as a cast in situ pipes.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3235" y="1671385"/>
            <a:ext cx="2114888" cy="158616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 txBox="1"/>
          <p:nvPr/>
        </p:nvSpPr>
        <p:spPr>
          <a:xfrm>
            <a:off x="5771392" y="3442231"/>
            <a:ext cx="25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Source:https://en.wikipedia.org/wiki/cement_conc_pipe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3" name="Google Shape;243;p29"/>
          <p:cNvCxnSpPr/>
          <p:nvPr/>
        </p:nvCxnSpPr>
        <p:spPr>
          <a:xfrm>
            <a:off x="710125" y="1144450"/>
            <a:ext cx="34311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628650" y="458076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Cement Concrete Pipes </a:t>
            </a:r>
            <a:r>
              <a:rPr lang="en" sz="1800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49" name="Google Shape;249;p30"/>
          <p:cNvGraphicFramePr/>
          <p:nvPr/>
        </p:nvGraphicFramePr>
        <p:xfrm>
          <a:off x="628650" y="1463723"/>
          <a:ext cx="7886700" cy="3404062"/>
        </p:xfrm>
        <a:graphic>
          <a:graphicData uri="http://schemas.openxmlformats.org/drawingml/2006/table">
            <a:tbl>
              <a:tblPr firstRow="1" bandRow="1">
                <a:noFill/>
                <a:tableStyleId>{24CE191D-0415-4012-97F2-C07FC3556265}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9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Advantages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Disadvantages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900">
                <a:tc>
                  <a:txBody>
                    <a:bodyPr/>
                    <a:lstStyle/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Durable, life span of 75 years.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Low maintenance cost and high resistant to corrosion. </a:t>
                      </a:r>
                      <a:endParaRPr sz="1100"/>
                    </a:p>
                    <a:p>
                      <a:pPr marL="254000" marR="0" lvl="0" indent="-2540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Inside surface can be made smooth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Least coefficient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of thermal expansion.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011205"/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Unreinforced cement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concrete pipes can’t withstand high pressure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Difficult in repairing.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Acids and alkalis can corrode.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Leakages due to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porosity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and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shrinkage cracks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100"/>
                    </a:p>
                  </a:txBody>
                  <a:tcPr marL="68600" marR="68600" marT="34300" marB="34300">
                    <a:solidFill>
                      <a:srgbClr val="0112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0" name="Google Shape;25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1" name="Google Shape;251;p30"/>
          <p:cNvCxnSpPr/>
          <p:nvPr/>
        </p:nvCxnSpPr>
        <p:spPr>
          <a:xfrm rot="10800000" flipH="1">
            <a:off x="710125" y="972550"/>
            <a:ext cx="4302000" cy="1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628650" y="918432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Galvanized Iron Pipes</a:t>
            </a:r>
            <a:endParaRPr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675159" y="1572046"/>
            <a:ext cx="4905600" cy="25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Mild steel or wrought iron pipes provided with molten zinc.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Length of 6 meters.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Lifespan of 20 years.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Mostly joined by screwed socket joints.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Diameters : 15,20,25mm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l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Rating : More than 100m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3441" y="1105409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5658388" y="3728984"/>
            <a:ext cx="2578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Source:https://en.wikipedia.org/wiki/Ductile_iron_pipe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557725" y="1449250"/>
            <a:ext cx="34311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822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Google Shape;266;p32"/>
          <p:cNvGraphicFramePr/>
          <p:nvPr/>
        </p:nvGraphicFramePr>
        <p:xfrm>
          <a:off x="628650" y="1802392"/>
          <a:ext cx="7886700" cy="2517434"/>
        </p:xfrm>
        <a:graphic>
          <a:graphicData uri="http://schemas.openxmlformats.org/drawingml/2006/table">
            <a:tbl>
              <a:tblPr firstRow="1" bandRow="1">
                <a:noFill/>
                <a:tableStyleId>{7F0D34E8-1EAF-4896-AD69-CEA177A50A2C}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Advantages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Disadvantages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900">
                <a:tc>
                  <a:txBody>
                    <a:bodyPr/>
                    <a:lstStyle/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Cheap and light in weight.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Can be easily cut and threaded.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Easy to join.</a:t>
                      </a:r>
                      <a:endParaRPr sz="1100"/>
                    </a:p>
                    <a:p>
                      <a:pPr marL="215900" marR="0" lvl="0" indent="-2159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Can withstand internal pressure up to head of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180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m.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High cost when diameter&gt;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80mm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Less durable.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Corrosion may take place.</a:t>
                      </a:r>
                      <a:endParaRPr sz="1100"/>
                    </a:p>
                    <a:p>
                      <a:pPr marL="215900" marR="0" lvl="0" indent="-2159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Char char="❖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Smoothness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decreases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with time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7" name="Google Shape;26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628650" y="857048"/>
            <a:ext cx="7886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Galvanized Iron Pipes </a:t>
            </a:r>
            <a:r>
              <a:rPr lang="en" sz="1800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d)</a:t>
            </a:r>
            <a:endParaRPr sz="1800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9" name="Google Shape;269;p32"/>
          <p:cNvCxnSpPr/>
          <p:nvPr/>
        </p:nvCxnSpPr>
        <p:spPr>
          <a:xfrm>
            <a:off x="633925" y="1449250"/>
            <a:ext cx="40713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322975" y="1166050"/>
            <a:ext cx="8073300" cy="879600"/>
          </a:xfrm>
          <a:prstGeom prst="roundRect">
            <a:avLst>
              <a:gd name="adj" fmla="val 16667"/>
            </a:avLst>
          </a:prstGeom>
          <a:solidFill>
            <a:srgbClr val="011205"/>
          </a:solidFill>
          <a:ln w="19050" cap="flat" cmpd="sng">
            <a:solidFill>
              <a:srgbClr val="080D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Types of Conduits considering topography, economy and construction practices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Objectives of the Presentation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" name="Google Shape;86;p15"/>
          <p:cNvCxnSpPr>
            <a:cxnSpLocks/>
          </p:cNvCxnSpPr>
          <p:nvPr/>
        </p:nvCxnSpPr>
        <p:spPr>
          <a:xfrm>
            <a:off x="345050" y="1010525"/>
            <a:ext cx="52244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7" name="Google Shape;87;p15"/>
          <p:cNvSpPr/>
          <p:nvPr/>
        </p:nvSpPr>
        <p:spPr>
          <a:xfrm>
            <a:off x="333950" y="2163550"/>
            <a:ext cx="8073300" cy="751500"/>
          </a:xfrm>
          <a:prstGeom prst="roundRect">
            <a:avLst>
              <a:gd name="adj" fmla="val 16667"/>
            </a:avLst>
          </a:prstGeom>
          <a:solidFill>
            <a:srgbClr val="011205"/>
          </a:solidFill>
          <a:ln w="19050" cap="flat" cmpd="sng">
            <a:solidFill>
              <a:srgbClr val="080D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Pipe materials, their characteristics, advantages and disadvantages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22850" y="3032950"/>
            <a:ext cx="8095500" cy="751500"/>
          </a:xfrm>
          <a:prstGeom prst="roundRect">
            <a:avLst>
              <a:gd name="adj" fmla="val 16667"/>
            </a:avLst>
          </a:prstGeom>
          <a:solidFill>
            <a:srgbClr val="011205"/>
          </a:solidFill>
          <a:ln w="19050" cap="flat" cmpd="sng">
            <a:solidFill>
              <a:srgbClr val="080D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Various pipe joints and their uses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345050" y="3915325"/>
            <a:ext cx="8051100" cy="751500"/>
          </a:xfrm>
          <a:prstGeom prst="roundRect">
            <a:avLst>
              <a:gd name="adj" fmla="val 16667"/>
            </a:avLst>
          </a:prstGeom>
          <a:solidFill>
            <a:srgbClr val="011205"/>
          </a:solidFill>
          <a:ln w="19050" cap="flat" cmpd="sng">
            <a:solidFill>
              <a:srgbClr val="080D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Sequential steps involved in laying of pipes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>
            <a:spLocks noGrp="1"/>
          </p:cNvSpPr>
          <p:nvPr>
            <p:ph type="title"/>
          </p:nvPr>
        </p:nvSpPr>
        <p:spPr>
          <a:xfrm>
            <a:off x="628638" y="410351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Plastic Pipes</a:t>
            </a:r>
            <a:endParaRPr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3"/>
          <p:cNvSpPr txBox="1">
            <a:spLocks noGrp="1"/>
          </p:cNvSpPr>
          <p:nvPr>
            <p:ph type="body" idx="1"/>
          </p:nvPr>
        </p:nvSpPr>
        <p:spPr>
          <a:xfrm>
            <a:off x="628650" y="1146938"/>
            <a:ext cx="7886700" cy="12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Made from synthetic resin of high molecular weight.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Polymerized from simple compounds by heat , pressure  and catalyst.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Raw materials comes from petroleum and natural gases.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6" name="Google Shape;276;p33"/>
          <p:cNvGrpSpPr/>
          <p:nvPr/>
        </p:nvGrpSpPr>
        <p:grpSpPr>
          <a:xfrm>
            <a:off x="1354559" y="2540241"/>
            <a:ext cx="6434858" cy="2440005"/>
            <a:chOff x="-225921" y="167641"/>
            <a:chExt cx="8579811" cy="3253340"/>
          </a:xfrm>
        </p:grpSpPr>
        <p:sp>
          <p:nvSpPr>
            <p:cNvPr id="277" name="Google Shape;277;p33"/>
            <p:cNvSpPr/>
            <p:nvPr/>
          </p:nvSpPr>
          <p:spPr>
            <a:xfrm rot="-2400115">
              <a:off x="2861" y="1192848"/>
              <a:ext cx="2488437" cy="1617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67BCF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 txBox="1"/>
            <p:nvPr/>
          </p:nvSpPr>
          <p:spPr>
            <a:xfrm rot="-2399837">
              <a:off x="107143" y="1262768"/>
              <a:ext cx="2330451" cy="153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20950" rIns="62850" bIns="2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Verdana"/>
                <a:buNone/>
              </a:pPr>
              <a:r>
                <a:rPr lang="en" sz="17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Polyethylene pipes(PE)</a:t>
              </a:r>
              <a:endParaRPr sz="1100"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819796" y="167641"/>
              <a:ext cx="2488500" cy="1617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67BCF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 txBox="1"/>
            <p:nvPr/>
          </p:nvSpPr>
          <p:spPr>
            <a:xfrm>
              <a:off x="2898754" y="246599"/>
              <a:ext cx="2330400" cy="15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20950" rIns="62850" bIns="2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Verdana"/>
                <a:buNone/>
              </a:pPr>
              <a:r>
                <a:rPr lang="en" sz="17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Polyvinyl Chloride Pipes(PVC)</a:t>
              </a:r>
              <a:endParaRPr sz="1100"/>
            </a:p>
          </p:txBody>
        </p:sp>
        <p:sp>
          <p:nvSpPr>
            <p:cNvPr id="281" name="Google Shape;281;p33"/>
            <p:cNvSpPr/>
            <p:nvPr/>
          </p:nvSpPr>
          <p:spPr>
            <a:xfrm rot="2400115">
              <a:off x="5636672" y="1192931"/>
              <a:ext cx="2488437" cy="1617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467BCF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 txBox="1"/>
            <p:nvPr/>
          </p:nvSpPr>
          <p:spPr>
            <a:xfrm rot="2399837">
              <a:off x="5690447" y="1262657"/>
              <a:ext cx="2330451" cy="1538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2850" tIns="20950" rIns="62850" bIns="2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Verdana"/>
                <a:buNone/>
              </a:pPr>
              <a:r>
                <a:rPr lang="en" sz="1700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Polypropylene Random Copolymer pipes(PPR)</a:t>
              </a:r>
              <a:endParaRPr sz="1100"/>
            </a:p>
          </p:txBody>
        </p:sp>
      </p:grpSp>
      <p:sp>
        <p:nvSpPr>
          <p:cNvPr id="283" name="Google Shape;283;p33"/>
          <p:cNvSpPr txBox="1"/>
          <p:nvPr/>
        </p:nvSpPr>
        <p:spPr>
          <a:xfrm>
            <a:off x="3657600" y="4250209"/>
            <a:ext cx="1828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Types</a:t>
            </a:r>
            <a:endParaRPr sz="1100"/>
          </a:p>
        </p:txBody>
      </p:sp>
      <p:sp>
        <p:nvSpPr>
          <p:cNvPr id="284" name="Google Shape;28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5" name="Google Shape;285;p33"/>
          <p:cNvCxnSpPr/>
          <p:nvPr/>
        </p:nvCxnSpPr>
        <p:spPr>
          <a:xfrm rot="10800000" flipH="1">
            <a:off x="633925" y="982750"/>
            <a:ext cx="1954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795528" y="803040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Polyethylene (PE) Pipes</a:t>
            </a:r>
            <a:endParaRPr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34"/>
          <p:cNvSpPr txBox="1">
            <a:spLocks noGrp="1"/>
          </p:cNvSpPr>
          <p:nvPr>
            <p:ph type="body" idx="1"/>
          </p:nvPr>
        </p:nvSpPr>
        <p:spPr>
          <a:xfrm>
            <a:off x="795528" y="1371316"/>
            <a:ext cx="5294400" cy="3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Depending on product quality, they are of three types: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1. 	High density polyethylene(HDPE)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2.	Medium density polyethylene(MDPE)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3.	Low density polyethylene(LDPE)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HDPE is used for enduring high pressure.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7343" y="1091447"/>
            <a:ext cx="2171128" cy="289483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5973622" y="4078349"/>
            <a:ext cx="25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Source:https://en.wikipedia.org/wiki/poly_ethene_pipe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>
            <a:off x="786325" y="1296850"/>
            <a:ext cx="34311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783875" y="401339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Polyethylene (PE) Pipes </a:t>
            </a:r>
            <a:r>
              <a:rPr lang="en" sz="1800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1"/>
          </p:nvPr>
        </p:nvSpPr>
        <p:spPr>
          <a:xfrm>
            <a:off x="600125" y="1117750"/>
            <a:ext cx="8254200" cy="3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HDPE is made from ethylene.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HDPE pipes are available in series of 2,2.5,4,6 and 10 kg/cm2 which can withstand the  internal pressure of 20,25,40,60 and 100 meters respectively.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span of 100 years.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Uses : 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gravity flow in rural areas.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in various underground condition.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3" name="Google Shape;303;p35"/>
          <p:cNvCxnSpPr/>
          <p:nvPr/>
        </p:nvCxnSpPr>
        <p:spPr>
          <a:xfrm>
            <a:off x="710125" y="915850"/>
            <a:ext cx="43428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>
            <a:spLocks noGrp="1"/>
          </p:cNvSpPr>
          <p:nvPr>
            <p:ph type="title"/>
          </p:nvPr>
        </p:nvSpPr>
        <p:spPr>
          <a:xfrm>
            <a:off x="580644" y="545564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Polyvinyl Chloride (PVC)Pipes</a:t>
            </a:r>
            <a:endParaRPr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36"/>
          <p:cNvSpPr txBox="1">
            <a:spLocks noGrp="1"/>
          </p:cNvSpPr>
          <p:nvPr>
            <p:ph type="body" idx="1"/>
          </p:nvPr>
        </p:nvSpPr>
        <p:spPr>
          <a:xfrm>
            <a:off x="608554" y="1266083"/>
            <a:ext cx="4638300" cy="3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Made from a plastic and  vinyl  combination material.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PVC is an inert and stable material that resists corrosion.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in: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Residential plumbing.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Water system, underground wiring and sewer lines.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Good in cold climate.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3607" y="1266083"/>
            <a:ext cx="2615758" cy="21163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 txBox="1"/>
          <p:nvPr/>
        </p:nvSpPr>
        <p:spPr>
          <a:xfrm>
            <a:off x="5888774" y="3382426"/>
            <a:ext cx="2578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Source:https://en.wikipedia.org/wiki/p_v_c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3" name="Google Shape;313;p36"/>
          <p:cNvCxnSpPr/>
          <p:nvPr/>
        </p:nvCxnSpPr>
        <p:spPr>
          <a:xfrm rot="10800000" flipH="1">
            <a:off x="633925" y="1064650"/>
            <a:ext cx="41838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927289" y="730354"/>
            <a:ext cx="72894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Polypropylene  Random(PPR)Pipes</a:t>
            </a:r>
            <a:endParaRPr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927389" y="1319533"/>
            <a:ext cx="72894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Thermoplastic resins produced through the polymerization of propylene  with ethylene links  introduced in the polymer chain.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✔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General types of polypropylene: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1158590" y="2756215"/>
            <a:ext cx="3083400" cy="11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1.Homo polymer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2.Random polymer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3.Block polymer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2" name="Google Shape;322;p37"/>
          <p:cNvCxnSpPr/>
          <p:nvPr/>
        </p:nvCxnSpPr>
        <p:spPr>
          <a:xfrm>
            <a:off x="938725" y="1220650"/>
            <a:ext cx="50961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599627" y="320432"/>
            <a:ext cx="6743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Polypropylene  Random(ppr) Pipes </a:t>
            </a:r>
            <a:r>
              <a:rPr lang="en" sz="1800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1"/>
          </p:nvPr>
        </p:nvSpPr>
        <p:spPr>
          <a:xfrm>
            <a:off x="599625" y="759625"/>
            <a:ext cx="4804500" cy="40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Ethylene propylene rubber or EPDM added to polypropylene homo polymer increases its low temperature strength.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Decreased crystallinity due to randomly polymerized ethylene monomer added to polypropylene homopolymer.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in: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Cold and hot installations.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Swimming pools and compressed air  plants.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58800" lvl="1" indent="-2413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Transportation of corrosive fluids like     acids and industrial products.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4097" y="1529750"/>
            <a:ext cx="3140276" cy="20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8"/>
          <p:cNvSpPr txBox="1"/>
          <p:nvPr/>
        </p:nvSpPr>
        <p:spPr>
          <a:xfrm>
            <a:off x="5404097" y="3758071"/>
            <a:ext cx="333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https://commons.wikimedia.org/wiki/File:Piping_system_on_a_chemical_tanker.jpg</a:t>
            </a:r>
            <a:endParaRPr sz="1100"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2" name="Google Shape;332;p38"/>
          <p:cNvCxnSpPr/>
          <p:nvPr/>
        </p:nvCxnSpPr>
        <p:spPr>
          <a:xfrm rot="10800000" flipH="1">
            <a:off x="633925" y="757750"/>
            <a:ext cx="58407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" name="Google Shape;337;p39"/>
          <p:cNvGraphicFramePr/>
          <p:nvPr/>
        </p:nvGraphicFramePr>
        <p:xfrm>
          <a:off x="0" y="0"/>
          <a:ext cx="9144025" cy="4937840"/>
        </p:xfrm>
        <a:graphic>
          <a:graphicData uri="http://schemas.openxmlformats.org/drawingml/2006/table">
            <a:tbl>
              <a:tblPr firstRow="1" bandRow="1">
                <a:noFill/>
                <a:tableStyleId>{A51BE102-162F-4220-B24C-0F6293C6467B}</a:tableStyleId>
              </a:tblPr>
              <a:tblGrid>
                <a:gridCol w="150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Pipe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Advantages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    Disadvantages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82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Polyethylene pipes(PE)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54000" marR="0" lvl="0" indent="-2540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Cheap  and smooth and easy to join.</a:t>
                      </a:r>
                      <a:endParaRPr sz="1100"/>
                    </a:p>
                    <a:p>
                      <a:pPr marL="254000" marR="0" lvl="0" indent="-2540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High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durability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 and easy to maintain.</a:t>
                      </a:r>
                      <a:endParaRPr sz="1100"/>
                    </a:p>
                    <a:p>
                      <a:pPr marL="254000" marR="0" lvl="0" indent="-2540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Corrosion free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and resistant to chemicals.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54000" marR="0" lvl="0" indent="-254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Poor temperature capability and are not good for carrying hot water.</a:t>
                      </a:r>
                      <a:endParaRPr sz="1100"/>
                    </a:p>
                    <a:p>
                      <a:pPr marL="254000" marR="0" lvl="0" indent="-254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Less resistant to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weathering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100"/>
                    </a:p>
                    <a:p>
                      <a:pPr marL="254000" marR="0" lvl="0" indent="-254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High thermal expansion.</a:t>
                      </a:r>
                      <a:endParaRPr sz="1100"/>
                    </a:p>
                    <a:p>
                      <a:pPr marL="254000" marR="0" lvl="0" indent="-254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Produce  taste in water when temperature is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Polyvinyl chloride pipes(PVC)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Cheap and easy to join</a:t>
                      </a:r>
                      <a:endParaRPr sz="1100"/>
                    </a:p>
                    <a:p>
                      <a:pPr marL="215900" marR="0" lvl="0" indent="-215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Made of plastic and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vinyl  combination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material.</a:t>
                      </a:r>
                      <a:endParaRPr sz="1100"/>
                    </a:p>
                    <a:p>
                      <a:pPr marL="215900" marR="0" lvl="0" indent="-21590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Inert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and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stable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 material.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Brittle and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poor temperature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capability.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Less resistant to weathering.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Outdoor installation cannot be done.</a:t>
                      </a:r>
                      <a:endParaRPr sz="18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Polypropylene  Random(PPR) pipes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Low chances of failure.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High temperature resistant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Eco friendly and fully recyclable.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 problems of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calcification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Non deforming and smooth.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Outdoor installation cannot be done.</a:t>
                      </a:r>
                      <a:endParaRPr sz="1100"/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Repairing can only be done by making use of a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fusion welding  </a:t>
                      </a:r>
                      <a:r>
                        <a:rPr lang="en" sz="1800">
                          <a:latin typeface="Arial"/>
                          <a:ea typeface="Arial"/>
                          <a:cs typeface="Arial"/>
                          <a:sym typeface="Arial"/>
                        </a:rPr>
                        <a:t>tool.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8" name="Google Shape;33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body" idx="1"/>
          </p:nvPr>
        </p:nvSpPr>
        <p:spPr>
          <a:xfrm>
            <a:off x="311700" y="1029825"/>
            <a:ext cx="545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Why joints?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Length of pipeline ⇒  </a:t>
            </a:r>
            <a: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kilometers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Length of pipes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⇒ </a:t>
            </a:r>
            <a: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2 to 6 meters</a:t>
            </a:r>
            <a:b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To join together pipes of smaller lengths.</a:t>
            </a:r>
            <a:br>
              <a:rPr lang="en" sz="18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Selection Criteria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 materials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Internal pressure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Durability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Water tightness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Site conditions, etc.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4" name="Google Shape;34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8.2 Pipe Joints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27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6" name="Google Shape;346;p40"/>
          <p:cNvCxnSpPr/>
          <p:nvPr/>
        </p:nvCxnSpPr>
        <p:spPr>
          <a:xfrm rot="10800000" flipH="1">
            <a:off x="345050" y="1006625"/>
            <a:ext cx="24138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7" name="Google Shape;347;p40"/>
          <p:cNvSpPr/>
          <p:nvPr/>
        </p:nvSpPr>
        <p:spPr>
          <a:xfrm>
            <a:off x="61650" y="4617925"/>
            <a:ext cx="9020700" cy="3936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Water Supply Engineering, Prof.Dr.Bhagwan Ratna Kansakar, First Edition, Pg. 337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[2] : https://www.electrosteelcastings.com</a:t>
            </a:r>
            <a:endParaRPr sz="1200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4647550" y="1649275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550" y="1309650"/>
            <a:ext cx="2306600" cy="1463425"/>
          </a:xfrm>
          <a:prstGeom prst="rect">
            <a:avLst/>
          </a:pr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50" name="Google Shape;350;p40"/>
          <p:cNvGrpSpPr/>
          <p:nvPr/>
        </p:nvGrpSpPr>
        <p:grpSpPr>
          <a:xfrm>
            <a:off x="5860443" y="1227131"/>
            <a:ext cx="2433037" cy="1628459"/>
            <a:chOff x="1976125" y="1265000"/>
            <a:chExt cx="4650300" cy="3202475"/>
          </a:xfrm>
        </p:grpSpPr>
        <p:cxnSp>
          <p:nvCxnSpPr>
            <p:cNvPr id="351" name="Google Shape;351;p40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2" name="Google Shape;352;p40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3" name="Google Shape;353;p40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54" name="Google Shape;354;p40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355" name="Google Shape;355;p40"/>
          <p:cNvSpPr txBox="1"/>
          <p:nvPr/>
        </p:nvSpPr>
        <p:spPr>
          <a:xfrm>
            <a:off x="8152750" y="963475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 </a:t>
            </a: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oints </a:t>
            </a: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28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2" name="Google Shape;362;p41"/>
          <p:cNvCxnSpPr/>
          <p:nvPr/>
        </p:nvCxnSpPr>
        <p:spPr>
          <a:xfrm>
            <a:off x="345050" y="1010525"/>
            <a:ext cx="28926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3" name="Google Shape;363;p41"/>
          <p:cNvSpPr/>
          <p:nvPr/>
        </p:nvSpPr>
        <p:spPr>
          <a:xfrm>
            <a:off x="662436" y="1110418"/>
            <a:ext cx="1825500" cy="525300"/>
          </a:xfrm>
          <a:prstGeom prst="rect">
            <a:avLst/>
          </a:prstGeom>
          <a:solidFill>
            <a:srgbClr val="050113"/>
          </a:solidFill>
          <a:ln w="9525" cap="flat" cmpd="sng">
            <a:solidFill>
              <a:srgbClr val="0501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 Joints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4" name="Google Shape;364;p41"/>
          <p:cNvGrpSpPr/>
          <p:nvPr/>
        </p:nvGrpSpPr>
        <p:grpSpPr>
          <a:xfrm>
            <a:off x="1575186" y="1635718"/>
            <a:ext cx="3938014" cy="535507"/>
            <a:chOff x="1575186" y="1635718"/>
            <a:chExt cx="3938014" cy="535507"/>
          </a:xfrm>
        </p:grpSpPr>
        <p:sp>
          <p:nvSpPr>
            <p:cNvPr id="365" name="Google Shape;365;p41"/>
            <p:cNvSpPr/>
            <p:nvPr/>
          </p:nvSpPr>
          <p:spPr>
            <a:xfrm>
              <a:off x="2520700" y="1777625"/>
              <a:ext cx="2992500" cy="393600"/>
            </a:xfrm>
            <a:prstGeom prst="rect">
              <a:avLst/>
            </a:prstGeom>
            <a:solidFill>
              <a:srgbClr val="011205"/>
            </a:solidFill>
            <a:ln w="9525" cap="flat" cmpd="sng">
              <a:solidFill>
                <a:srgbClr val="0501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Socket and Spigot joint</a:t>
              </a:r>
              <a:endPara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66" name="Google Shape;366;p41"/>
            <p:cNvCxnSpPr>
              <a:stCxn id="363" idx="2"/>
              <a:endCxn id="365" idx="1"/>
            </p:cNvCxnSpPr>
            <p:nvPr/>
          </p:nvCxnSpPr>
          <p:spPr>
            <a:xfrm rot="-5400000" flipH="1">
              <a:off x="1878636" y="1332268"/>
              <a:ext cx="338700" cy="945600"/>
            </a:xfrm>
            <a:prstGeom prst="bentConnector2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grpSp>
        <p:nvGrpSpPr>
          <p:cNvPr id="367" name="Google Shape;367;p41"/>
          <p:cNvGrpSpPr/>
          <p:nvPr/>
        </p:nvGrpSpPr>
        <p:grpSpPr>
          <a:xfrm>
            <a:off x="1575186" y="1635718"/>
            <a:ext cx="3922164" cy="1061107"/>
            <a:chOff x="1575186" y="1635718"/>
            <a:chExt cx="3922164" cy="1061107"/>
          </a:xfrm>
        </p:grpSpPr>
        <p:sp>
          <p:nvSpPr>
            <p:cNvPr id="368" name="Google Shape;368;p41"/>
            <p:cNvSpPr/>
            <p:nvPr/>
          </p:nvSpPr>
          <p:spPr>
            <a:xfrm>
              <a:off x="2504850" y="2303225"/>
              <a:ext cx="2992500" cy="393600"/>
            </a:xfrm>
            <a:prstGeom prst="rect">
              <a:avLst/>
            </a:prstGeom>
            <a:solidFill>
              <a:srgbClr val="011205"/>
            </a:solidFill>
            <a:ln w="9525" cap="flat" cmpd="sng">
              <a:solidFill>
                <a:srgbClr val="0501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Tyton joint</a:t>
              </a:r>
              <a:endPara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69" name="Google Shape;369;p41"/>
            <p:cNvCxnSpPr>
              <a:stCxn id="363" idx="2"/>
              <a:endCxn id="368" idx="1"/>
            </p:cNvCxnSpPr>
            <p:nvPr/>
          </p:nvCxnSpPr>
          <p:spPr>
            <a:xfrm rot="-5400000" flipH="1">
              <a:off x="1607886" y="1603018"/>
              <a:ext cx="864300" cy="929700"/>
            </a:xfrm>
            <a:prstGeom prst="bentConnector2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grpSp>
        <p:nvGrpSpPr>
          <p:cNvPr id="370" name="Google Shape;370;p41"/>
          <p:cNvGrpSpPr/>
          <p:nvPr/>
        </p:nvGrpSpPr>
        <p:grpSpPr>
          <a:xfrm>
            <a:off x="1575186" y="1635718"/>
            <a:ext cx="3922164" cy="1594507"/>
            <a:chOff x="1575186" y="1635718"/>
            <a:chExt cx="3922164" cy="1594507"/>
          </a:xfrm>
        </p:grpSpPr>
        <p:sp>
          <p:nvSpPr>
            <p:cNvPr id="371" name="Google Shape;371;p41"/>
            <p:cNvSpPr/>
            <p:nvPr/>
          </p:nvSpPr>
          <p:spPr>
            <a:xfrm>
              <a:off x="2504850" y="2836625"/>
              <a:ext cx="2992500" cy="393600"/>
            </a:xfrm>
            <a:prstGeom prst="rect">
              <a:avLst/>
            </a:prstGeom>
            <a:solidFill>
              <a:srgbClr val="011205"/>
            </a:solidFill>
            <a:ln w="9525" cap="flat" cmpd="sng">
              <a:solidFill>
                <a:srgbClr val="0501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Flanged joint</a:t>
              </a:r>
              <a:endPara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72" name="Google Shape;372;p41"/>
            <p:cNvCxnSpPr>
              <a:stCxn id="363" idx="2"/>
              <a:endCxn id="371" idx="1"/>
            </p:cNvCxnSpPr>
            <p:nvPr/>
          </p:nvCxnSpPr>
          <p:spPr>
            <a:xfrm rot="-5400000" flipH="1">
              <a:off x="1341186" y="1869718"/>
              <a:ext cx="1397700" cy="929700"/>
            </a:xfrm>
            <a:prstGeom prst="bentConnector2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grpSp>
        <p:nvGrpSpPr>
          <p:cNvPr id="373" name="Google Shape;373;p41"/>
          <p:cNvGrpSpPr/>
          <p:nvPr/>
        </p:nvGrpSpPr>
        <p:grpSpPr>
          <a:xfrm>
            <a:off x="1575186" y="1635718"/>
            <a:ext cx="3922164" cy="2127907"/>
            <a:chOff x="1575186" y="1635718"/>
            <a:chExt cx="3922164" cy="2127907"/>
          </a:xfrm>
        </p:grpSpPr>
        <p:sp>
          <p:nvSpPr>
            <p:cNvPr id="374" name="Google Shape;374;p41"/>
            <p:cNvSpPr/>
            <p:nvPr/>
          </p:nvSpPr>
          <p:spPr>
            <a:xfrm>
              <a:off x="2504850" y="3370025"/>
              <a:ext cx="2992500" cy="393600"/>
            </a:xfrm>
            <a:prstGeom prst="rect">
              <a:avLst/>
            </a:prstGeom>
            <a:solidFill>
              <a:srgbClr val="011205"/>
            </a:solidFill>
            <a:ln w="9525" cap="flat" cmpd="sng">
              <a:solidFill>
                <a:srgbClr val="0501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Collar joint</a:t>
              </a:r>
              <a:endPara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75" name="Google Shape;375;p41"/>
            <p:cNvCxnSpPr>
              <a:stCxn id="363" idx="2"/>
              <a:endCxn id="374" idx="1"/>
            </p:cNvCxnSpPr>
            <p:nvPr/>
          </p:nvCxnSpPr>
          <p:spPr>
            <a:xfrm rot="-5400000" flipH="1">
              <a:off x="1074486" y="2136418"/>
              <a:ext cx="1931100" cy="929700"/>
            </a:xfrm>
            <a:prstGeom prst="bentConnector2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grpSp>
        <p:nvGrpSpPr>
          <p:cNvPr id="376" name="Google Shape;376;p41"/>
          <p:cNvGrpSpPr/>
          <p:nvPr/>
        </p:nvGrpSpPr>
        <p:grpSpPr>
          <a:xfrm>
            <a:off x="1575186" y="1635718"/>
            <a:ext cx="3922164" cy="2661307"/>
            <a:chOff x="1575186" y="1635718"/>
            <a:chExt cx="3922164" cy="2661307"/>
          </a:xfrm>
        </p:grpSpPr>
        <p:sp>
          <p:nvSpPr>
            <p:cNvPr id="377" name="Google Shape;377;p41"/>
            <p:cNvSpPr/>
            <p:nvPr/>
          </p:nvSpPr>
          <p:spPr>
            <a:xfrm>
              <a:off x="2504850" y="3903425"/>
              <a:ext cx="2992500" cy="393600"/>
            </a:xfrm>
            <a:prstGeom prst="rect">
              <a:avLst/>
            </a:prstGeom>
            <a:solidFill>
              <a:srgbClr val="011205"/>
            </a:solidFill>
            <a:ln w="9525" cap="flat" cmpd="sng">
              <a:solidFill>
                <a:srgbClr val="0501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Screwed socket joint</a:t>
              </a:r>
              <a:endPara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78" name="Google Shape;378;p41"/>
            <p:cNvCxnSpPr>
              <a:stCxn id="363" idx="2"/>
              <a:endCxn id="377" idx="1"/>
            </p:cNvCxnSpPr>
            <p:nvPr/>
          </p:nvCxnSpPr>
          <p:spPr>
            <a:xfrm rot="-5400000" flipH="1">
              <a:off x="807786" y="2403118"/>
              <a:ext cx="2464500" cy="929700"/>
            </a:xfrm>
            <a:prstGeom prst="bentConnector2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  <p:grpSp>
        <p:nvGrpSpPr>
          <p:cNvPr id="379" name="Google Shape;379;p41"/>
          <p:cNvGrpSpPr/>
          <p:nvPr/>
        </p:nvGrpSpPr>
        <p:grpSpPr>
          <a:xfrm>
            <a:off x="1575186" y="1635718"/>
            <a:ext cx="3922164" cy="3194707"/>
            <a:chOff x="1575186" y="1635718"/>
            <a:chExt cx="3922164" cy="3194707"/>
          </a:xfrm>
        </p:grpSpPr>
        <p:sp>
          <p:nvSpPr>
            <p:cNvPr id="380" name="Google Shape;380;p41"/>
            <p:cNvSpPr/>
            <p:nvPr/>
          </p:nvSpPr>
          <p:spPr>
            <a:xfrm>
              <a:off x="2504850" y="4436825"/>
              <a:ext cx="2992500" cy="393600"/>
            </a:xfrm>
            <a:prstGeom prst="rect">
              <a:avLst/>
            </a:prstGeom>
            <a:solidFill>
              <a:srgbClr val="011205"/>
            </a:solidFill>
            <a:ln w="9525" cap="flat" cmpd="sng">
              <a:solidFill>
                <a:srgbClr val="0501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Expansion joint</a:t>
              </a:r>
              <a:endParaRPr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81" name="Google Shape;381;p41"/>
            <p:cNvCxnSpPr>
              <a:stCxn id="363" idx="2"/>
              <a:endCxn id="380" idx="1"/>
            </p:cNvCxnSpPr>
            <p:nvPr/>
          </p:nvCxnSpPr>
          <p:spPr>
            <a:xfrm rot="-5400000" flipH="1">
              <a:off x="541086" y="2669818"/>
              <a:ext cx="2997900" cy="929700"/>
            </a:xfrm>
            <a:prstGeom prst="bentConnector2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oval" w="sm" len="sm"/>
              <a:tailEnd type="oval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rgbClr val="B7B7B7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https://civilatwork.blogspot.com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Socket and Spigot Joint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29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9" name="Google Shape;389;p42"/>
          <p:cNvCxnSpPr/>
          <p:nvPr/>
        </p:nvCxnSpPr>
        <p:spPr>
          <a:xfrm rot="10800000" flipH="1">
            <a:off x="345050" y="1003325"/>
            <a:ext cx="3889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90" name="Google Shape;39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135" y="1252644"/>
            <a:ext cx="4077747" cy="3206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42"/>
          <p:cNvGrpSpPr/>
          <p:nvPr/>
        </p:nvGrpSpPr>
        <p:grpSpPr>
          <a:xfrm>
            <a:off x="4768343" y="1169641"/>
            <a:ext cx="4237818" cy="3361318"/>
            <a:chOff x="1976125" y="1265000"/>
            <a:chExt cx="4650300" cy="3202475"/>
          </a:xfrm>
        </p:grpSpPr>
        <p:cxnSp>
          <p:nvCxnSpPr>
            <p:cNvPr id="392" name="Google Shape;392;p42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93" name="Google Shape;393;p42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94" name="Google Shape;394;p42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395" name="Google Shape;395;p42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396" name="Google Shape;396;p42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397" name="Google Shape;397;p4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4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Enlarged Socket End (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Bell End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)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0" name="Google Shape;400;p42"/>
          <p:cNvSpPr/>
          <p:nvPr/>
        </p:nvSpPr>
        <p:spPr>
          <a:xfrm>
            <a:off x="4961050" y="1759275"/>
            <a:ext cx="2904900" cy="256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42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402" name="Google Shape;402;p4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4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Normal Spigot End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05" name="Google Shape;405;p42"/>
          <p:cNvSpPr/>
          <p:nvPr/>
        </p:nvSpPr>
        <p:spPr>
          <a:xfrm>
            <a:off x="6566875" y="2270700"/>
            <a:ext cx="2178600" cy="171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42"/>
          <p:cNvGrpSpPr/>
          <p:nvPr/>
        </p:nvGrpSpPr>
        <p:grpSpPr>
          <a:xfrm rot="2671315">
            <a:off x="871872" y="1151706"/>
            <a:ext cx="3551139" cy="3540215"/>
            <a:chOff x="5113506" y="294635"/>
            <a:chExt cx="3521418" cy="3510586"/>
          </a:xfrm>
        </p:grpSpPr>
        <p:sp>
          <p:nvSpPr>
            <p:cNvPr id="407" name="Google Shape;407;p4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Strands of jute or hemp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2"/>
          <p:cNvGrpSpPr/>
          <p:nvPr/>
        </p:nvGrpSpPr>
        <p:grpSpPr>
          <a:xfrm>
            <a:off x="6552050" y="2270700"/>
            <a:ext cx="352500" cy="1693200"/>
            <a:chOff x="6552050" y="2270700"/>
            <a:chExt cx="352500" cy="1693200"/>
          </a:xfrm>
        </p:grpSpPr>
        <p:sp>
          <p:nvSpPr>
            <p:cNvPr id="411" name="Google Shape;411;p42"/>
            <p:cNvSpPr/>
            <p:nvPr/>
          </p:nvSpPr>
          <p:spPr>
            <a:xfrm>
              <a:off x="6552050" y="2270700"/>
              <a:ext cx="352500" cy="2454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6552050" y="3718500"/>
              <a:ext cx="352500" cy="2454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42"/>
          <p:cNvGrpSpPr/>
          <p:nvPr/>
        </p:nvGrpSpPr>
        <p:grpSpPr>
          <a:xfrm rot="2671315">
            <a:off x="871872" y="1837507"/>
            <a:ext cx="3551139" cy="3540215"/>
            <a:chOff x="5113506" y="294635"/>
            <a:chExt cx="3521418" cy="3510586"/>
          </a:xfrm>
        </p:grpSpPr>
        <p:sp>
          <p:nvSpPr>
            <p:cNvPr id="414" name="Google Shape;414;p4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4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Rubber gasket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over hemp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7" name="Google Shape;417;p42"/>
          <p:cNvGrpSpPr/>
          <p:nvPr/>
        </p:nvGrpSpPr>
        <p:grpSpPr>
          <a:xfrm rot="2671315">
            <a:off x="837940" y="2602817"/>
            <a:ext cx="3373535" cy="3373535"/>
            <a:chOff x="5113506" y="459921"/>
            <a:chExt cx="3345300" cy="3345300"/>
          </a:xfrm>
        </p:grpSpPr>
        <p:sp>
          <p:nvSpPr>
            <p:cNvPr id="418" name="Google Shape;418;p4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2"/>
            <p:cNvSpPr txBox="1"/>
            <p:nvPr/>
          </p:nvSpPr>
          <p:spPr>
            <a:xfrm rot="-2700000">
              <a:off x="5119243" y="1743939"/>
              <a:ext cx="373946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Insertion, alignment, centering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21" name="Google Shape;421;p42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 rot="10800000">
            <a:off x="2155342" y="1258591"/>
            <a:ext cx="5244750" cy="1125900"/>
          </a:xfrm>
          <a:prstGeom prst="homePlate">
            <a:avLst>
              <a:gd name="adj" fmla="val 50000"/>
            </a:avLst>
          </a:prstGeom>
          <a:solidFill>
            <a:srgbClr val="0C1C0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743907" y="1410056"/>
            <a:ext cx="823050" cy="82305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l="-16998" r="-16998"/>
            </a:stretch>
          </a:blip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 rot="10800000">
            <a:off x="2155342" y="2630190"/>
            <a:ext cx="5244750" cy="823050"/>
          </a:xfrm>
          <a:prstGeom prst="homePlate">
            <a:avLst>
              <a:gd name="adj" fmla="val 50000"/>
            </a:avLst>
          </a:prstGeom>
          <a:solidFill>
            <a:srgbClr val="0C1C0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1743907" y="2630182"/>
            <a:ext cx="823050" cy="82305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t="-32998" b="-32998"/>
            </a:stretch>
          </a:blip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 rot="10800000">
            <a:off x="2155342" y="3698938"/>
            <a:ext cx="5244750" cy="823050"/>
          </a:xfrm>
          <a:prstGeom prst="homePlate">
            <a:avLst>
              <a:gd name="adj" fmla="val 50000"/>
            </a:avLst>
          </a:prstGeom>
          <a:solidFill>
            <a:srgbClr val="0C1C03"/>
          </a:solid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1743907" y="3698930"/>
            <a:ext cx="823050" cy="82305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l="-22999" r="-22999"/>
            </a:stretch>
          </a:blipFill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Presentation Outline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 rot="10800000" flipH="1">
            <a:off x="345050" y="1006625"/>
            <a:ext cx="36399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03" name="Google Shape;103;p16"/>
          <p:cNvSpPr txBox="1"/>
          <p:nvPr/>
        </p:nvSpPr>
        <p:spPr>
          <a:xfrm>
            <a:off x="2436900" y="1261025"/>
            <a:ext cx="51303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2950" tIns="68575" rIns="128000" bIns="68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80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8.1 Pipe materials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177800" marR="0" lvl="1" indent="-177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</a:pPr>
            <a:r>
              <a:rPr lang="en" sz="180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8.1.1 Requirement of good pipe material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177800" marR="0" lvl="1" indent="-177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•"/>
            </a:pPr>
            <a:r>
              <a:rPr lang="en" sz="180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8.1.2 Types of pipe material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361201" y="2630182"/>
            <a:ext cx="5038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2950" tIns="68575" rIns="128000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8.2 Pipe joints </a:t>
            </a:r>
            <a:endParaRPr sz="1100" dirty="0"/>
          </a:p>
        </p:txBody>
      </p:sp>
      <p:sp>
        <p:nvSpPr>
          <p:cNvPr id="105" name="Google Shape;105;p16"/>
          <p:cNvSpPr txBox="1"/>
          <p:nvPr/>
        </p:nvSpPr>
        <p:spPr>
          <a:xfrm>
            <a:off x="2361201" y="3698930"/>
            <a:ext cx="50388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2950" tIns="68575" rIns="128000" bIns="685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8.3 Laying of pipes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rgbClr val="B7B7B7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https://civilatwork.blogspot.com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7" name="Google Shape;42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Socket and Spigot Joint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9" name="Google Shape;429;p43"/>
          <p:cNvCxnSpPr/>
          <p:nvPr/>
        </p:nvCxnSpPr>
        <p:spPr>
          <a:xfrm rot="10800000" flipH="1">
            <a:off x="345050" y="1003325"/>
            <a:ext cx="49740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30" name="Google Shape;4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135" y="1252644"/>
            <a:ext cx="4077747" cy="3206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43"/>
          <p:cNvGrpSpPr/>
          <p:nvPr/>
        </p:nvGrpSpPr>
        <p:grpSpPr>
          <a:xfrm>
            <a:off x="4768343" y="1169641"/>
            <a:ext cx="4237818" cy="3361318"/>
            <a:chOff x="1976125" y="1265000"/>
            <a:chExt cx="4650300" cy="3202475"/>
          </a:xfrm>
        </p:grpSpPr>
        <p:cxnSp>
          <p:nvCxnSpPr>
            <p:cNvPr id="432" name="Google Shape;432;p43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33" name="Google Shape;433;p43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34" name="Google Shape;434;p43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35" name="Google Shape;435;p43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436" name="Google Shape;436;p43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437" name="Google Shape;437;p4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Molten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Lead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 annular space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0" name="Google Shape;440;p43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441" name="Google Shape;441;p4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7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4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Lead solidifies on cooling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4" name="Google Shape;444;p43"/>
          <p:cNvGrpSpPr/>
          <p:nvPr/>
        </p:nvGrpSpPr>
        <p:grpSpPr>
          <a:xfrm rot="2671315">
            <a:off x="871872" y="1151706"/>
            <a:ext cx="3551139" cy="3540215"/>
            <a:chOff x="5113506" y="294635"/>
            <a:chExt cx="3521418" cy="3510586"/>
          </a:xfrm>
        </p:grpSpPr>
        <p:sp>
          <p:nvSpPr>
            <p:cNvPr id="445" name="Google Shape;445;p4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8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7" name="Google Shape;447;p4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Caulking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⇒ water tight joint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48" name="Google Shape;448;p43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49" name="Google Shape;449;p43"/>
          <p:cNvGrpSpPr/>
          <p:nvPr/>
        </p:nvGrpSpPr>
        <p:grpSpPr>
          <a:xfrm>
            <a:off x="6838350" y="2270700"/>
            <a:ext cx="981900" cy="1632000"/>
            <a:chOff x="6838350" y="2270700"/>
            <a:chExt cx="981900" cy="1632000"/>
          </a:xfrm>
        </p:grpSpPr>
        <p:sp>
          <p:nvSpPr>
            <p:cNvPr id="450" name="Google Shape;450;p43"/>
            <p:cNvSpPr/>
            <p:nvPr/>
          </p:nvSpPr>
          <p:spPr>
            <a:xfrm>
              <a:off x="6838350" y="2270700"/>
              <a:ext cx="981900" cy="184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6838350" y="3718500"/>
              <a:ext cx="981900" cy="1842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/>
          <p:nvPr/>
        </p:nvSpPr>
        <p:spPr>
          <a:xfrm>
            <a:off x="61650" y="4618075"/>
            <a:ext cx="9020700" cy="3936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rgbClr val="99999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https://www.ridgidforum.com</a:t>
            </a:r>
            <a:endParaRPr sz="12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[2] : Water Supply Engineering, Prof.Dr.Bhagwan Ratna Kansakar, First Edition, Pg. 338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Socket and Spigot Joint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8" name="Google Shape;45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31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59" name="Google Shape;459;p44"/>
          <p:cNvCxnSpPr/>
          <p:nvPr/>
        </p:nvCxnSpPr>
        <p:spPr>
          <a:xfrm rot="10800000" flipH="1">
            <a:off x="345050" y="1003325"/>
            <a:ext cx="49740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60" name="Google Shape;460;p44"/>
          <p:cNvPicPr preferRelativeResize="0"/>
          <p:nvPr/>
        </p:nvPicPr>
        <p:blipFill rotWithShape="1">
          <a:blip r:embed="rId4">
            <a:alphaModFix/>
          </a:blip>
          <a:srcRect l="2308" r="2317"/>
          <a:stretch/>
        </p:blipFill>
        <p:spPr>
          <a:xfrm>
            <a:off x="4833135" y="1252644"/>
            <a:ext cx="4077747" cy="3206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44"/>
          <p:cNvGrpSpPr/>
          <p:nvPr/>
        </p:nvGrpSpPr>
        <p:grpSpPr>
          <a:xfrm>
            <a:off x="4768343" y="1169641"/>
            <a:ext cx="4237818" cy="3361318"/>
            <a:chOff x="1976125" y="1265000"/>
            <a:chExt cx="4650300" cy="3202475"/>
          </a:xfrm>
        </p:grpSpPr>
        <p:cxnSp>
          <p:nvCxnSpPr>
            <p:cNvPr id="462" name="Google Shape;462;p44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63" name="Google Shape;463;p44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64" name="Google Shape;464;p44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65" name="Google Shape;465;p44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466" name="Google Shape;466;p44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44"/>
          <p:cNvSpPr txBox="1">
            <a:spLocks noGrp="1"/>
          </p:cNvSpPr>
          <p:nvPr>
            <p:ph type="body" idx="1"/>
          </p:nvPr>
        </p:nvSpPr>
        <p:spPr>
          <a:xfrm>
            <a:off x="235500" y="1182225"/>
            <a:ext cx="445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Caulking</a:t>
            </a: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process of making joint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water tight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Done by solidifying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molten lead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annular space.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Lead use per joint :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5kg for 150mm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 pipe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50kg for 1200mm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dia pipe </a:t>
            </a: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Also called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‘run lead joint’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rgbClr val="99999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https://www.kullabs.com</a:t>
            </a:r>
            <a:endParaRPr sz="12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Tyton joint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32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75" name="Google Shape;475;p45"/>
          <p:cNvCxnSpPr/>
          <p:nvPr/>
        </p:nvCxnSpPr>
        <p:spPr>
          <a:xfrm rot="10800000" flipH="1">
            <a:off x="345050" y="1006625"/>
            <a:ext cx="19254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76" name="Google Shape;476;p45"/>
          <p:cNvPicPr preferRelativeResize="0"/>
          <p:nvPr/>
        </p:nvPicPr>
        <p:blipFill rotWithShape="1">
          <a:blip r:embed="rId4">
            <a:alphaModFix/>
          </a:blip>
          <a:srcRect l="4036" r="4026"/>
          <a:stretch/>
        </p:blipFill>
        <p:spPr>
          <a:xfrm>
            <a:off x="4833135" y="1252644"/>
            <a:ext cx="4077749" cy="32065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45"/>
          <p:cNvGrpSpPr/>
          <p:nvPr/>
        </p:nvGrpSpPr>
        <p:grpSpPr>
          <a:xfrm>
            <a:off x="4768343" y="1169641"/>
            <a:ext cx="4237818" cy="3361318"/>
            <a:chOff x="1976125" y="1265000"/>
            <a:chExt cx="4650300" cy="3202475"/>
          </a:xfrm>
        </p:grpSpPr>
        <p:cxnSp>
          <p:nvCxnSpPr>
            <p:cNvPr id="478" name="Google Shape;478;p45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79" name="Google Shape;479;p45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80" name="Google Shape;480;p45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81" name="Google Shape;481;p45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482" name="Google Shape;482;p45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483" name="Google Shape;483;p45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5" name="Google Shape;485;p45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Enlarged Socket End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86" name="Google Shape;486;p45"/>
          <p:cNvSpPr/>
          <p:nvPr/>
        </p:nvSpPr>
        <p:spPr>
          <a:xfrm>
            <a:off x="5494450" y="1530675"/>
            <a:ext cx="3309600" cy="2567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Google Shape;487;p45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488" name="Google Shape;488;p45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0" name="Google Shape;490;p45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Normal Spigot End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91" name="Google Shape;491;p45"/>
          <p:cNvSpPr/>
          <p:nvPr/>
        </p:nvSpPr>
        <p:spPr>
          <a:xfrm>
            <a:off x="4890475" y="1965900"/>
            <a:ext cx="2389200" cy="171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5"/>
          <p:cNvGrpSpPr/>
          <p:nvPr/>
        </p:nvGrpSpPr>
        <p:grpSpPr>
          <a:xfrm rot="2671315">
            <a:off x="871872" y="1151706"/>
            <a:ext cx="3551139" cy="3540215"/>
            <a:chOff x="5113506" y="294635"/>
            <a:chExt cx="3521418" cy="3510586"/>
          </a:xfrm>
        </p:grpSpPr>
        <p:sp>
          <p:nvSpPr>
            <p:cNvPr id="493" name="Google Shape;493;p45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45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Rubber gasket </a:t>
              </a:r>
              <a:r>
                <a:rPr lang="en" sz="18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on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Socket end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6" name="Google Shape;496;p45"/>
          <p:cNvGrpSpPr/>
          <p:nvPr/>
        </p:nvGrpSpPr>
        <p:grpSpPr>
          <a:xfrm>
            <a:off x="5642474" y="1899475"/>
            <a:ext cx="1139597" cy="1918904"/>
            <a:chOff x="6552050" y="2270700"/>
            <a:chExt cx="352500" cy="1693200"/>
          </a:xfrm>
        </p:grpSpPr>
        <p:sp>
          <p:nvSpPr>
            <p:cNvPr id="497" name="Google Shape;497;p45"/>
            <p:cNvSpPr/>
            <p:nvPr/>
          </p:nvSpPr>
          <p:spPr>
            <a:xfrm>
              <a:off x="6552050" y="2270700"/>
              <a:ext cx="352500" cy="2454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6552050" y="3718500"/>
              <a:ext cx="352500" cy="2454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45"/>
          <p:cNvGrpSpPr/>
          <p:nvPr/>
        </p:nvGrpSpPr>
        <p:grpSpPr>
          <a:xfrm rot="2671315">
            <a:off x="871872" y="1837507"/>
            <a:ext cx="3551139" cy="3540215"/>
            <a:chOff x="5113506" y="294635"/>
            <a:chExt cx="3521418" cy="3510586"/>
          </a:xfrm>
        </p:grpSpPr>
        <p:sp>
          <p:nvSpPr>
            <p:cNvPr id="500" name="Google Shape;500;p45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2" name="Google Shape;502;p45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Chamfered lubricated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socket 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3" name="Google Shape;503;p45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4" name="Google Shape;504;p45"/>
          <p:cNvGrpSpPr/>
          <p:nvPr/>
        </p:nvGrpSpPr>
        <p:grpSpPr>
          <a:xfrm>
            <a:off x="5489823" y="1899475"/>
            <a:ext cx="297334" cy="1918904"/>
            <a:chOff x="6552050" y="2270700"/>
            <a:chExt cx="352500" cy="1693200"/>
          </a:xfrm>
        </p:grpSpPr>
        <p:sp>
          <p:nvSpPr>
            <p:cNvPr id="505" name="Google Shape;505;p45"/>
            <p:cNvSpPr/>
            <p:nvPr/>
          </p:nvSpPr>
          <p:spPr>
            <a:xfrm>
              <a:off x="6552050" y="2270700"/>
              <a:ext cx="352500" cy="2454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6552050" y="3718500"/>
              <a:ext cx="352500" cy="2454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/>
          <p:nvPr/>
        </p:nvSpPr>
        <p:spPr>
          <a:xfrm>
            <a:off x="61650" y="4530950"/>
            <a:ext cx="9020700" cy="4806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http://www.binhindi.com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[2] : </a:t>
            </a: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Water Supply Engineering, Prof.Dr.Bhagwan Ratna Kansakar, First Edition, Pg. 338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2" name="Google Shape;51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Tyton joint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3" name="Google Shape;51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33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4" name="Google Shape;514;p46"/>
          <p:cNvCxnSpPr/>
          <p:nvPr/>
        </p:nvCxnSpPr>
        <p:spPr>
          <a:xfrm rot="10800000" flipH="1">
            <a:off x="345050" y="1003325"/>
            <a:ext cx="29487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15" name="Google Shape;515;p46"/>
          <p:cNvGrpSpPr/>
          <p:nvPr/>
        </p:nvGrpSpPr>
        <p:grpSpPr>
          <a:xfrm>
            <a:off x="4768343" y="1169692"/>
            <a:ext cx="4237818" cy="2636277"/>
            <a:chOff x="1976125" y="1265000"/>
            <a:chExt cx="4650300" cy="3202475"/>
          </a:xfrm>
        </p:grpSpPr>
        <p:cxnSp>
          <p:nvCxnSpPr>
            <p:cNvPr id="516" name="Google Shape;516;p46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17" name="Google Shape;517;p46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18" name="Google Shape;518;p46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19" name="Google Shape;519;p46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520" name="Google Shape;520;p46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1" name="Google Shape;521;p46"/>
          <p:cNvSpPr txBox="1">
            <a:spLocks noGrp="1"/>
          </p:cNvSpPr>
          <p:nvPr>
            <p:ph type="body" idx="1"/>
          </p:nvPr>
        </p:nvSpPr>
        <p:spPr>
          <a:xfrm>
            <a:off x="235500" y="1182225"/>
            <a:ext cx="4456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Also called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push on joint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push on flexible joint.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flexible than lead joint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commonly used for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cast iron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ductile iron pipes.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Joint is made watertight by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compression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gasket. 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(approximately by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50%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[2]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850" y="1267927"/>
            <a:ext cx="3976800" cy="243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Flanged joint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34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29" name="Google Shape;529;p47"/>
          <p:cNvGrpSpPr/>
          <p:nvPr/>
        </p:nvGrpSpPr>
        <p:grpSpPr>
          <a:xfrm>
            <a:off x="4768343" y="1169641"/>
            <a:ext cx="4237818" cy="3361318"/>
            <a:chOff x="1976125" y="1265000"/>
            <a:chExt cx="4650300" cy="3202475"/>
          </a:xfrm>
        </p:grpSpPr>
        <p:cxnSp>
          <p:nvCxnSpPr>
            <p:cNvPr id="530" name="Google Shape;530;p47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1" name="Google Shape;531;p47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2" name="Google Shape;532;p47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33" name="Google Shape;533;p47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534" name="Google Shape;534;p47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535" name="Google Shape;535;p47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7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To make water tight :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8" name="Google Shape;538;p47"/>
          <p:cNvGrpSpPr/>
          <p:nvPr/>
        </p:nvGrpSpPr>
        <p:grpSpPr>
          <a:xfrm rot="2671315">
            <a:off x="871872" y="1151706"/>
            <a:ext cx="3551139" cy="3540215"/>
            <a:chOff x="5113506" y="294635"/>
            <a:chExt cx="3521418" cy="3510586"/>
          </a:xfrm>
        </p:grpSpPr>
        <p:sp>
          <p:nvSpPr>
            <p:cNvPr id="539" name="Google Shape;539;p47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Rubber gasket / washer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1" name="Google Shape;541;p47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2" name="Google Shape;542;p47"/>
          <p:cNvCxnSpPr/>
          <p:nvPr/>
        </p:nvCxnSpPr>
        <p:spPr>
          <a:xfrm rot="10800000" flipH="1">
            <a:off x="345000" y="1006625"/>
            <a:ext cx="22032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43" name="Google Shape;543;p47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544" name="Google Shape;544;p47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6" name="Google Shape;546;p47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Both ends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flanged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7" name="Google Shape;547;p47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Water Supply Engineering, Prof.Dr.Bhagwan Ratna Kansakar, First Edition, Pg. 339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8" name="Google Shape;548;p47"/>
          <p:cNvPicPr preferRelativeResize="0"/>
          <p:nvPr/>
        </p:nvPicPr>
        <p:blipFill rotWithShape="1">
          <a:blip r:embed="rId3">
            <a:alphaModFix/>
          </a:blip>
          <a:srcRect l="1522" r="1512"/>
          <a:stretch/>
        </p:blipFill>
        <p:spPr>
          <a:xfrm>
            <a:off x="4869388" y="1266238"/>
            <a:ext cx="4035730" cy="3148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47"/>
          <p:cNvGrpSpPr/>
          <p:nvPr/>
        </p:nvGrpSpPr>
        <p:grpSpPr>
          <a:xfrm rot="2671315">
            <a:off x="871872" y="1837506"/>
            <a:ext cx="3551139" cy="3540215"/>
            <a:chOff x="5113506" y="294635"/>
            <a:chExt cx="3521418" cy="3510586"/>
          </a:xfrm>
        </p:grpSpPr>
        <p:sp>
          <p:nvSpPr>
            <p:cNvPr id="550" name="Google Shape;550;p47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Canvas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or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Lead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2" name="Google Shape;552;p47"/>
          <p:cNvSpPr/>
          <p:nvPr/>
        </p:nvSpPr>
        <p:spPr>
          <a:xfrm>
            <a:off x="6474725" y="1494250"/>
            <a:ext cx="930900" cy="2725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7"/>
          <p:cNvSpPr/>
          <p:nvPr/>
        </p:nvSpPr>
        <p:spPr>
          <a:xfrm>
            <a:off x="6802025" y="1954500"/>
            <a:ext cx="306900" cy="174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8"/>
          <p:cNvSpPr/>
          <p:nvPr/>
        </p:nvSpPr>
        <p:spPr>
          <a:xfrm>
            <a:off x="61650" y="4817850"/>
            <a:ext cx="9020700" cy="193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https://it.wikipedia.org/wiki/Flangia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Flanged joint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35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61" name="Google Shape;561;p48"/>
          <p:cNvGrpSpPr/>
          <p:nvPr/>
        </p:nvGrpSpPr>
        <p:grpSpPr>
          <a:xfrm>
            <a:off x="4768343" y="1169692"/>
            <a:ext cx="4237818" cy="2636277"/>
            <a:chOff x="1976125" y="1265000"/>
            <a:chExt cx="4650300" cy="3202475"/>
          </a:xfrm>
        </p:grpSpPr>
        <p:cxnSp>
          <p:nvCxnSpPr>
            <p:cNvPr id="562" name="Google Shape;562;p48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63" name="Google Shape;563;p48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64" name="Google Shape;564;p48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65" name="Google Shape;565;p48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566" name="Google Shape;566;p48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48"/>
          <p:cNvSpPr txBox="1">
            <a:spLocks noGrp="1"/>
          </p:cNvSpPr>
          <p:nvPr>
            <p:ph type="body" idx="1"/>
          </p:nvPr>
        </p:nvSpPr>
        <p:spPr>
          <a:xfrm>
            <a:off x="235500" y="1093925"/>
            <a:ext cx="4456500" cy="3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Flanges: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External ridge for attachment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Casted on pipes during manufacture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Screwed or bolted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temporary pipelines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Pumping stations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Treatment plants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Hydraulic labs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Boiler house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Easy to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dismantle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reassemble</a:t>
            </a:r>
            <a:endParaRPr sz="180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8" name="Google Shape;5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776" y="1241938"/>
            <a:ext cx="4048950" cy="249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9" name="Google Shape;569;p48"/>
          <p:cNvCxnSpPr/>
          <p:nvPr/>
        </p:nvCxnSpPr>
        <p:spPr>
          <a:xfrm rot="10800000" flipH="1">
            <a:off x="345050" y="1006625"/>
            <a:ext cx="32949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/>
          <p:nvPr/>
        </p:nvSpPr>
        <p:spPr>
          <a:xfrm>
            <a:off x="61650" y="4817850"/>
            <a:ext cx="9020700" cy="193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[1] : https://it.wikipedia.org/wiki/Flangia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Flanged joint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36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77" name="Google Shape;577;p49"/>
          <p:cNvCxnSpPr/>
          <p:nvPr/>
        </p:nvCxnSpPr>
        <p:spPr>
          <a:xfrm rot="10800000" flipH="1">
            <a:off x="345050" y="1006625"/>
            <a:ext cx="32949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78" name="Google Shape;578;p49"/>
          <p:cNvGrpSpPr/>
          <p:nvPr/>
        </p:nvGrpSpPr>
        <p:grpSpPr>
          <a:xfrm>
            <a:off x="4768343" y="1169692"/>
            <a:ext cx="4237818" cy="2636277"/>
            <a:chOff x="1976125" y="1265000"/>
            <a:chExt cx="4650300" cy="3202475"/>
          </a:xfrm>
        </p:grpSpPr>
        <p:cxnSp>
          <p:nvCxnSpPr>
            <p:cNvPr id="579" name="Google Shape;579;p49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80" name="Google Shape;580;p49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81" name="Google Shape;581;p49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82" name="Google Shape;582;p49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583" name="Google Shape;583;p49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584;p49"/>
          <p:cNvSpPr txBox="1">
            <a:spLocks noGrp="1"/>
          </p:cNvSpPr>
          <p:nvPr>
            <p:ph type="body" idx="1"/>
          </p:nvPr>
        </p:nvSpPr>
        <p:spPr>
          <a:xfrm>
            <a:off x="235500" y="1170125"/>
            <a:ext cx="4456500" cy="3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Rigid joint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Can’t be used if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deflections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vibrations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are expected.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Commonly used for: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Cast Iron pipes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Ductile Iron pipes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Steel pipes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○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Galvanized iron pipes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5" name="Google Shape;5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776" y="1241938"/>
            <a:ext cx="4048950" cy="24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Collar </a:t>
            </a: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oint</a:t>
            </a: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37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92" name="Google Shape;592;p50"/>
          <p:cNvGrpSpPr/>
          <p:nvPr/>
        </p:nvGrpSpPr>
        <p:grpSpPr>
          <a:xfrm>
            <a:off x="4768343" y="1169641"/>
            <a:ext cx="4237818" cy="3361318"/>
            <a:chOff x="1976125" y="1265000"/>
            <a:chExt cx="4650300" cy="3202475"/>
          </a:xfrm>
        </p:grpSpPr>
        <p:cxnSp>
          <p:nvCxnSpPr>
            <p:cNvPr id="593" name="Google Shape;593;p50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94" name="Google Shape;594;p50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95" name="Google Shape;595;p50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96" name="Google Shape;596;p50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597" name="Google Shape;597;p50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598" name="Google Shape;598;p50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0" name="Google Shape;600;p50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Grooved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ends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1" name="Google Shape;601;p50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2" name="Google Shape;602;p50"/>
          <p:cNvCxnSpPr/>
          <p:nvPr/>
        </p:nvCxnSpPr>
        <p:spPr>
          <a:xfrm rot="10800000" flipH="1">
            <a:off x="345000" y="1006625"/>
            <a:ext cx="19062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03" name="Google Shape;603;p50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604" name="Google Shape;604;p50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50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Reinforced concrete collar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7" name="Google Shape;607;p50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Water Supply Engineering, Prof.Dr.Bhagwan Ratna Kansakar, First Edition, Pg. 340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8" name="Google Shape;6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484" y="1279750"/>
            <a:ext cx="3989529" cy="3121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0"/>
          <p:cNvGrpSpPr/>
          <p:nvPr/>
        </p:nvGrpSpPr>
        <p:grpSpPr>
          <a:xfrm>
            <a:off x="5996300" y="1598800"/>
            <a:ext cx="1800600" cy="2262300"/>
            <a:chOff x="5996300" y="1598800"/>
            <a:chExt cx="1800600" cy="2262300"/>
          </a:xfrm>
        </p:grpSpPr>
        <p:sp>
          <p:nvSpPr>
            <p:cNvPr id="610" name="Google Shape;610;p50"/>
            <p:cNvSpPr/>
            <p:nvPr/>
          </p:nvSpPr>
          <p:spPr>
            <a:xfrm>
              <a:off x="5996300" y="1598800"/>
              <a:ext cx="1800600" cy="289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5996300" y="3571600"/>
              <a:ext cx="1800600" cy="289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50"/>
          <p:cNvGrpSpPr/>
          <p:nvPr/>
        </p:nvGrpSpPr>
        <p:grpSpPr>
          <a:xfrm rot="2671315">
            <a:off x="873827" y="1146931"/>
            <a:ext cx="3537532" cy="3540220"/>
            <a:chOff x="5113506" y="294630"/>
            <a:chExt cx="3507925" cy="3510591"/>
          </a:xfrm>
        </p:grpSpPr>
        <p:sp>
          <p:nvSpPr>
            <p:cNvPr id="613" name="Google Shape;613;p50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 txBox="1"/>
            <p:nvPr/>
          </p:nvSpPr>
          <p:spPr>
            <a:xfrm rot="-2700000">
              <a:off x="5074226" y="1654330"/>
              <a:ext cx="4000810" cy="374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Rubber gasket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between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 steel rings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50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6" name="Google Shape;616;p50"/>
          <p:cNvGrpSpPr/>
          <p:nvPr/>
        </p:nvGrpSpPr>
        <p:grpSpPr>
          <a:xfrm>
            <a:off x="6771350" y="1903375"/>
            <a:ext cx="235200" cy="1606800"/>
            <a:chOff x="6771350" y="1903375"/>
            <a:chExt cx="235200" cy="1606800"/>
          </a:xfrm>
        </p:grpSpPr>
        <p:sp>
          <p:nvSpPr>
            <p:cNvPr id="617" name="Google Shape;617;p50"/>
            <p:cNvSpPr/>
            <p:nvPr/>
          </p:nvSpPr>
          <p:spPr>
            <a:xfrm>
              <a:off x="6771350" y="1903375"/>
              <a:ext cx="235200" cy="2352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6771350" y="3274975"/>
              <a:ext cx="235200" cy="2352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0"/>
          <p:cNvGrpSpPr/>
          <p:nvPr/>
        </p:nvGrpSpPr>
        <p:grpSpPr>
          <a:xfrm rot="2671315">
            <a:off x="873827" y="1832731"/>
            <a:ext cx="3537532" cy="3540220"/>
            <a:chOff x="5113506" y="294630"/>
            <a:chExt cx="3507925" cy="3510591"/>
          </a:xfrm>
        </p:grpSpPr>
        <p:sp>
          <p:nvSpPr>
            <p:cNvPr id="620" name="Google Shape;620;p50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0"/>
            <p:cNvSpPr txBox="1"/>
            <p:nvPr/>
          </p:nvSpPr>
          <p:spPr>
            <a:xfrm rot="-2700000">
              <a:off x="5074226" y="1654330"/>
              <a:ext cx="4000810" cy="374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1:1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cement mortar finish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[annular space]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50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3" name="Google Shape;623;p50"/>
          <p:cNvGrpSpPr/>
          <p:nvPr/>
        </p:nvGrpSpPr>
        <p:grpSpPr>
          <a:xfrm>
            <a:off x="5830350" y="1751200"/>
            <a:ext cx="2118900" cy="1860306"/>
            <a:chOff x="5677950" y="1598788"/>
            <a:chExt cx="2118900" cy="2262320"/>
          </a:xfrm>
        </p:grpSpPr>
        <p:sp>
          <p:nvSpPr>
            <p:cNvPr id="624" name="Google Shape;624;p50"/>
            <p:cNvSpPr/>
            <p:nvPr/>
          </p:nvSpPr>
          <p:spPr>
            <a:xfrm>
              <a:off x="5677950" y="1598788"/>
              <a:ext cx="2118900" cy="289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0"/>
            <p:cNvSpPr/>
            <p:nvPr/>
          </p:nvSpPr>
          <p:spPr>
            <a:xfrm>
              <a:off x="5677950" y="3571608"/>
              <a:ext cx="2118900" cy="289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50"/>
          <p:cNvGrpSpPr/>
          <p:nvPr/>
        </p:nvGrpSpPr>
        <p:grpSpPr>
          <a:xfrm rot="2671315">
            <a:off x="873827" y="2518531"/>
            <a:ext cx="3537532" cy="3540220"/>
            <a:chOff x="5113506" y="294630"/>
            <a:chExt cx="3507925" cy="3510591"/>
          </a:xfrm>
        </p:grpSpPr>
        <p:sp>
          <p:nvSpPr>
            <p:cNvPr id="627" name="Google Shape;627;p50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0"/>
            <p:cNvSpPr txBox="1"/>
            <p:nvPr/>
          </p:nvSpPr>
          <p:spPr>
            <a:xfrm rot="-2700000">
              <a:off x="5074226" y="1654330"/>
              <a:ext cx="4000810" cy="3742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Side angle =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45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degrees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9" name="Google Shape;629;p50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0" name="Google Shape;630;p50"/>
          <p:cNvGrpSpPr/>
          <p:nvPr/>
        </p:nvGrpSpPr>
        <p:grpSpPr>
          <a:xfrm>
            <a:off x="5857073" y="1750200"/>
            <a:ext cx="2058929" cy="1911449"/>
            <a:chOff x="5857073" y="1750200"/>
            <a:chExt cx="2058929" cy="1911449"/>
          </a:xfrm>
        </p:grpSpPr>
        <p:grpSp>
          <p:nvGrpSpPr>
            <p:cNvPr id="631" name="Google Shape;631;p50"/>
            <p:cNvGrpSpPr/>
            <p:nvPr/>
          </p:nvGrpSpPr>
          <p:grpSpPr>
            <a:xfrm>
              <a:off x="5857073" y="1750200"/>
              <a:ext cx="382529" cy="1911449"/>
              <a:chOff x="6771350" y="1903375"/>
              <a:chExt cx="235200" cy="1606800"/>
            </a:xfrm>
          </p:grpSpPr>
          <p:sp>
            <p:nvSpPr>
              <p:cNvPr id="632" name="Google Shape;632;p50"/>
              <p:cNvSpPr/>
              <p:nvPr/>
            </p:nvSpPr>
            <p:spPr>
              <a:xfrm>
                <a:off x="6771350" y="1903375"/>
                <a:ext cx="235200" cy="23520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50"/>
              <p:cNvSpPr/>
              <p:nvPr/>
            </p:nvSpPr>
            <p:spPr>
              <a:xfrm>
                <a:off x="6771350" y="3274975"/>
                <a:ext cx="235200" cy="23520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634;p50"/>
            <p:cNvGrpSpPr/>
            <p:nvPr/>
          </p:nvGrpSpPr>
          <p:grpSpPr>
            <a:xfrm>
              <a:off x="7533473" y="1750200"/>
              <a:ext cx="382529" cy="1911449"/>
              <a:chOff x="6771350" y="1903375"/>
              <a:chExt cx="235200" cy="1606800"/>
            </a:xfrm>
          </p:grpSpPr>
          <p:sp>
            <p:nvSpPr>
              <p:cNvPr id="635" name="Google Shape;635;p50"/>
              <p:cNvSpPr/>
              <p:nvPr/>
            </p:nvSpPr>
            <p:spPr>
              <a:xfrm>
                <a:off x="6771350" y="1903375"/>
                <a:ext cx="235200" cy="23520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50"/>
              <p:cNvSpPr/>
              <p:nvPr/>
            </p:nvSpPr>
            <p:spPr>
              <a:xfrm>
                <a:off x="6771350" y="3274975"/>
                <a:ext cx="235200" cy="235200"/>
              </a:xfrm>
              <a:prstGeom prst="ellipse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1"/>
          <p:cNvSpPr/>
          <p:nvPr/>
        </p:nvSpPr>
        <p:spPr>
          <a:xfrm>
            <a:off x="61650" y="4817850"/>
            <a:ext cx="9020700" cy="193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100">
                <a:solidFill>
                  <a:srgbClr val="999999"/>
                </a:solidFill>
                <a:uFill>
                  <a:noFill/>
                </a:uFill>
                <a:hlinkClick r:id="rId3"/>
              </a:rPr>
              <a:t>https://www.hynds.co.nz</a:t>
            </a:r>
            <a:endParaRPr sz="12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Collar joint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3" name="Google Shape;64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38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44" name="Google Shape;644;p51"/>
          <p:cNvCxnSpPr/>
          <p:nvPr/>
        </p:nvCxnSpPr>
        <p:spPr>
          <a:xfrm>
            <a:off x="345050" y="1010525"/>
            <a:ext cx="2958900" cy="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45" name="Google Shape;645;p51"/>
          <p:cNvGrpSpPr/>
          <p:nvPr/>
        </p:nvGrpSpPr>
        <p:grpSpPr>
          <a:xfrm>
            <a:off x="4768343" y="1169692"/>
            <a:ext cx="4237818" cy="2636277"/>
            <a:chOff x="1976125" y="1265000"/>
            <a:chExt cx="4650300" cy="3202475"/>
          </a:xfrm>
        </p:grpSpPr>
        <p:cxnSp>
          <p:nvCxnSpPr>
            <p:cNvPr id="646" name="Google Shape;646;p51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47" name="Google Shape;647;p51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48" name="Google Shape;648;p51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49" name="Google Shape;649;p51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650" name="Google Shape;650;p51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1" name="Google Shape;651;p51"/>
          <p:cNvSpPr txBox="1">
            <a:spLocks noGrp="1"/>
          </p:cNvSpPr>
          <p:nvPr>
            <p:ph type="body" idx="1"/>
          </p:nvPr>
        </p:nvSpPr>
        <p:spPr>
          <a:xfrm>
            <a:off x="235500" y="1093925"/>
            <a:ext cx="4456500" cy="3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Jute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or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hemp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soaked in concrete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may be used instead of rubber gasket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Pipes are first aligned and centered, and collar is slipped over.</a:t>
            </a:r>
            <a:b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for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Cement Concrete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pipes with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 Plain ends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2" name="Google Shape;652;p51"/>
          <p:cNvPicPr preferRelativeResize="0"/>
          <p:nvPr/>
        </p:nvPicPr>
        <p:blipFill rotWithShape="1">
          <a:blip r:embed="rId4">
            <a:alphaModFix/>
          </a:blip>
          <a:srcRect t="47943"/>
          <a:stretch/>
        </p:blipFill>
        <p:spPr>
          <a:xfrm>
            <a:off x="4860775" y="1273000"/>
            <a:ext cx="4048251" cy="24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Screwed Socket </a:t>
            </a:r>
            <a:r>
              <a:rPr lang="en-GB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J</a:t>
            </a:r>
            <a:r>
              <a:rPr lang="en" sz="3200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oint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658" name="Google Shape;658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39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9" name="Google Shape;659;p52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0" name="Google Shape;660;p52"/>
          <p:cNvCxnSpPr/>
          <p:nvPr/>
        </p:nvCxnSpPr>
        <p:spPr>
          <a:xfrm rot="10800000" flipH="1">
            <a:off x="345000" y="1003325"/>
            <a:ext cx="35625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52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Water Supply Engineering, Prof.Dr.Bhagwan Ratna Kansakar, First Edition, Pg. 340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2" name="Google Shape;662;p52"/>
          <p:cNvGrpSpPr/>
          <p:nvPr/>
        </p:nvGrpSpPr>
        <p:grpSpPr>
          <a:xfrm>
            <a:off x="4770068" y="1218903"/>
            <a:ext cx="4237818" cy="3084624"/>
            <a:chOff x="1976125" y="1265000"/>
            <a:chExt cx="4650300" cy="3202475"/>
          </a:xfrm>
        </p:grpSpPr>
        <p:cxnSp>
          <p:nvCxnSpPr>
            <p:cNvPr id="663" name="Google Shape;663;p52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64" name="Google Shape;664;p52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65" name="Google Shape;665;p52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666" name="Google Shape;666;p52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667" name="Google Shape;667;p52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668" name="Google Shape;668;p5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0" name="Google Shape;670;p5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For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GI pipes (Galvanized Iron)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1" name="Google Shape;671;p52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672" name="Google Shape;672;p5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4" name="Google Shape;674;p5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External screw threads on ends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5" name="Google Shape;675;p52"/>
          <p:cNvGrpSpPr/>
          <p:nvPr/>
        </p:nvGrpSpPr>
        <p:grpSpPr>
          <a:xfrm rot="2671315">
            <a:off x="871872" y="1151706"/>
            <a:ext cx="3551139" cy="3540215"/>
            <a:chOff x="5113506" y="294635"/>
            <a:chExt cx="3521418" cy="3510586"/>
          </a:xfrm>
        </p:grpSpPr>
        <p:sp>
          <p:nvSpPr>
            <p:cNvPr id="676" name="Google Shape;676;p5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5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Socket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with internal threads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9" name="Google Shape;679;p52"/>
          <p:cNvGrpSpPr/>
          <p:nvPr/>
        </p:nvGrpSpPr>
        <p:grpSpPr>
          <a:xfrm rot="2671315">
            <a:off x="871872" y="1837506"/>
            <a:ext cx="3551139" cy="3540215"/>
            <a:chOff x="5113506" y="294635"/>
            <a:chExt cx="3521418" cy="3510586"/>
          </a:xfrm>
        </p:grpSpPr>
        <p:sp>
          <p:nvSpPr>
            <p:cNvPr id="680" name="Google Shape;680;p52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2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52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Strands of 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jute/hemp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and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 zinc white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on threads</a:t>
              </a: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[water tight]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83" name="Google Shape;683;p52"/>
          <p:cNvPicPr preferRelativeResize="0"/>
          <p:nvPr/>
        </p:nvPicPr>
        <p:blipFill rotWithShape="1">
          <a:blip r:embed="rId3">
            <a:alphaModFix/>
          </a:blip>
          <a:srcRect l="34641" t="32232" r="18079" b="37938"/>
          <a:stretch/>
        </p:blipFill>
        <p:spPr>
          <a:xfrm rot="9">
            <a:off x="4848450" y="1311155"/>
            <a:ext cx="4081050" cy="290013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/>
          <p:nvPr/>
        </p:nvSpPr>
        <p:spPr>
          <a:xfrm>
            <a:off x="5850800" y="1923825"/>
            <a:ext cx="2025300" cy="1749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52"/>
          <p:cNvGrpSpPr/>
          <p:nvPr/>
        </p:nvGrpSpPr>
        <p:grpSpPr>
          <a:xfrm>
            <a:off x="5850800" y="1619025"/>
            <a:ext cx="2025300" cy="2401500"/>
            <a:chOff x="5850800" y="1619025"/>
            <a:chExt cx="2025300" cy="2401500"/>
          </a:xfrm>
        </p:grpSpPr>
        <p:sp>
          <p:nvSpPr>
            <p:cNvPr id="686" name="Google Shape;686;p52"/>
            <p:cNvSpPr/>
            <p:nvPr/>
          </p:nvSpPr>
          <p:spPr>
            <a:xfrm>
              <a:off x="5927000" y="1619025"/>
              <a:ext cx="1908000" cy="572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2"/>
            <p:cNvSpPr/>
            <p:nvPr/>
          </p:nvSpPr>
          <p:spPr>
            <a:xfrm>
              <a:off x="5850800" y="3447825"/>
              <a:ext cx="2025300" cy="5727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28650" y="109022"/>
            <a:ext cx="82125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GB" sz="28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How is water conveyed from source to consumer ?</a:t>
            </a:r>
            <a:endParaRPr lang="en-GB" sz="28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607450" y="685922"/>
            <a:ext cx="78867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 the means of either gravity or pressure conduits.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2" name="Google Shape;112;p17"/>
          <p:cNvGraphicFramePr/>
          <p:nvPr>
            <p:extLst>
              <p:ext uri="{D42A27DB-BD31-4B8C-83A1-F6EECF244321}">
                <p14:modId xmlns:p14="http://schemas.microsoft.com/office/powerpoint/2010/main" val="3197201590"/>
              </p:ext>
            </p:extLst>
          </p:nvPr>
        </p:nvGraphicFramePr>
        <p:xfrm>
          <a:off x="607450" y="1032355"/>
          <a:ext cx="7886700" cy="4312105"/>
        </p:xfrm>
        <a:graphic>
          <a:graphicData uri="http://schemas.openxmlformats.org/drawingml/2006/table">
            <a:tbl>
              <a:tblPr firstRow="1" bandRow="1">
                <a:noFill/>
                <a:tableStyleId>{34EF3BE1-4A5F-4493-86BA-C03D57381688}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strike="noStrike" cap="none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            Gravity conduit</a:t>
                      </a:r>
                      <a:endParaRPr sz="1800">
                        <a:solidFill>
                          <a:srgbClr val="FFFF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               Pressure conduit</a:t>
                      </a:r>
                      <a:endParaRPr sz="1800">
                        <a:solidFill>
                          <a:srgbClr val="FFFF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0">
                <a:tc>
                  <a:txBody>
                    <a:bodyPr/>
                    <a:lstStyle/>
                    <a:p>
                      <a:pPr marL="254000" marR="0" lvl="0" indent="-254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Water flows under the action of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gravity </a:t>
                      </a: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and HGL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coincide</a:t>
                      </a: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with water surface.</a:t>
                      </a:r>
                      <a:b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 free surface, water will be at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atmospheric</a:t>
                      </a: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pressure.</a:t>
                      </a:r>
                      <a:b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Can’t go up or down as per topography of ground.</a:t>
                      </a:r>
                      <a:b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 instances, open channels, tunnels, flumes and aqueducts.</a:t>
                      </a: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215900" marR="0" lvl="0" indent="-2159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Water flows under a pressure and generally HGL lies </a:t>
                      </a:r>
                      <a:r>
                        <a:rPr lang="en" sz="1800" dirty="0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above</a:t>
                      </a: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conduits.</a:t>
                      </a:r>
                      <a:b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 free surface exposed to atmosphere.</a:t>
                      </a:r>
                      <a:b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Can go up or down as per topography of area.</a:t>
                      </a:r>
                      <a:b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Siphonic action </a:t>
                      </a: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may take place. </a:t>
                      </a: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215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Open Sans"/>
                        <a:buChar char="❖"/>
                      </a:pPr>
                      <a:r>
                        <a:rPr lang="en" sz="1800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For instances, pipelines, pressure aqueducts and pressure tunnels.</a:t>
                      </a: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215900" marR="0" lvl="0" indent="-101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Noto Sans Symbols"/>
                        <a:buNone/>
                      </a:pPr>
                      <a:endParaRPr sz="18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6472238" y="3514725"/>
            <a:ext cx="309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5" name="Google Shape;115;p17"/>
          <p:cNvCxnSpPr/>
          <p:nvPr/>
        </p:nvCxnSpPr>
        <p:spPr>
          <a:xfrm rot="10800000" flipH="1">
            <a:off x="649850" y="696425"/>
            <a:ext cx="75738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850" y="1285875"/>
            <a:ext cx="4019951" cy="2925373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Expansion joint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4" name="Google Shape;69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95" name="Google Shape;695;p53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6" name="Google Shape;696;p53"/>
          <p:cNvCxnSpPr/>
          <p:nvPr/>
        </p:nvCxnSpPr>
        <p:spPr>
          <a:xfrm rot="10800000" flipH="1">
            <a:off x="375700" y="1013525"/>
            <a:ext cx="26625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97" name="Google Shape;697;p53"/>
          <p:cNvSpPr/>
          <p:nvPr/>
        </p:nvSpPr>
        <p:spPr>
          <a:xfrm>
            <a:off x="61650" y="4722175"/>
            <a:ext cx="9020700" cy="2895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Water Supply Engineering, Prof.Dr.Bhagwan Ratna Kansakar, First Edition, Pg. 340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8" name="Google Shape;698;p53"/>
          <p:cNvGrpSpPr/>
          <p:nvPr/>
        </p:nvGrpSpPr>
        <p:grpSpPr>
          <a:xfrm>
            <a:off x="4770068" y="1218903"/>
            <a:ext cx="4237818" cy="3084624"/>
            <a:chOff x="1976125" y="1265000"/>
            <a:chExt cx="4650300" cy="3202475"/>
          </a:xfrm>
        </p:grpSpPr>
        <p:cxnSp>
          <p:nvCxnSpPr>
            <p:cNvPr id="699" name="Google Shape;699;p53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00" name="Google Shape;700;p53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01" name="Google Shape;701;p53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02" name="Google Shape;702;p53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grpSp>
        <p:nvGrpSpPr>
          <p:cNvPr id="703" name="Google Shape;703;p53"/>
          <p:cNvGrpSpPr/>
          <p:nvPr/>
        </p:nvGrpSpPr>
        <p:grpSpPr>
          <a:xfrm rot="2671315">
            <a:off x="871872" y="-219894"/>
            <a:ext cx="3551139" cy="3540215"/>
            <a:chOff x="5113506" y="294635"/>
            <a:chExt cx="3521418" cy="3510586"/>
          </a:xfrm>
        </p:grpSpPr>
        <p:sp>
          <p:nvSpPr>
            <p:cNvPr id="704" name="Google Shape;704;p5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5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Flanged Socket</a:t>
              </a: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end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07" name="Google Shape;707;p53"/>
          <p:cNvGrpSpPr/>
          <p:nvPr/>
        </p:nvGrpSpPr>
        <p:grpSpPr>
          <a:xfrm rot="2671315">
            <a:off x="871872" y="465906"/>
            <a:ext cx="3551139" cy="3540215"/>
            <a:chOff x="5113506" y="294635"/>
            <a:chExt cx="3521418" cy="3510586"/>
          </a:xfrm>
        </p:grpSpPr>
        <p:sp>
          <p:nvSpPr>
            <p:cNvPr id="708" name="Google Shape;708;p5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5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Normal Spigot end</a:t>
              </a:r>
              <a:endParaRPr sz="1800" b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1" name="Google Shape;711;p53"/>
          <p:cNvGrpSpPr/>
          <p:nvPr/>
        </p:nvGrpSpPr>
        <p:grpSpPr>
          <a:xfrm rot="2671315">
            <a:off x="871872" y="1151706"/>
            <a:ext cx="3551139" cy="3540215"/>
            <a:chOff x="5113506" y="294635"/>
            <a:chExt cx="3521418" cy="3510586"/>
          </a:xfrm>
        </p:grpSpPr>
        <p:sp>
          <p:nvSpPr>
            <p:cNvPr id="712" name="Google Shape;712;p5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5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00"/>
                  </a:solidFill>
                  <a:latin typeface="Open Sans"/>
                  <a:ea typeface="Open Sans"/>
                  <a:cs typeface="Open Sans"/>
                  <a:sym typeface="Open Sans"/>
                </a:rPr>
                <a:t>Cast Iron Follower Ring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5" name="Google Shape;715;p53"/>
          <p:cNvGrpSpPr/>
          <p:nvPr/>
        </p:nvGrpSpPr>
        <p:grpSpPr>
          <a:xfrm rot="2671315">
            <a:off x="871872" y="1837506"/>
            <a:ext cx="3551139" cy="3540215"/>
            <a:chOff x="5113506" y="294635"/>
            <a:chExt cx="3521418" cy="3510586"/>
          </a:xfrm>
        </p:grpSpPr>
        <p:sp>
          <p:nvSpPr>
            <p:cNvPr id="716" name="Google Shape;716;p53"/>
            <p:cNvSpPr/>
            <p:nvPr/>
          </p:nvSpPr>
          <p:spPr>
            <a:xfrm rot="2700000">
              <a:off x="6497869" y="55374"/>
              <a:ext cx="576575" cy="4154394"/>
            </a:xfrm>
            <a:prstGeom prst="roundRect">
              <a:avLst>
                <a:gd name="adj" fmla="val 50000"/>
              </a:avLst>
            </a:prstGeom>
            <a:solidFill>
              <a:srgbClr val="274E13"/>
            </a:solidFill>
            <a:ln w="9525" cap="flat" cmpd="sng">
              <a:solidFill>
                <a:srgbClr val="01120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 rot="-2700000">
              <a:off x="5340992" y="3205284"/>
              <a:ext cx="374201" cy="37420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307BF3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1800" b="1">
                <a:solidFill>
                  <a:srgbClr val="307BF3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53"/>
            <p:cNvSpPr txBox="1"/>
            <p:nvPr/>
          </p:nvSpPr>
          <p:spPr>
            <a:xfrm rot="-2700000">
              <a:off x="5080970" y="1651539"/>
              <a:ext cx="4000810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Rubber gasket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[to absorb variation in length]</a:t>
              </a:r>
              <a:endParaRPr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19" name="Google Shape;719;p53"/>
          <p:cNvSpPr/>
          <p:nvPr/>
        </p:nvSpPr>
        <p:spPr>
          <a:xfrm>
            <a:off x="4936400" y="1452450"/>
            <a:ext cx="2264400" cy="2758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53"/>
          <p:cNvSpPr/>
          <p:nvPr/>
        </p:nvSpPr>
        <p:spPr>
          <a:xfrm>
            <a:off x="6459375" y="2019225"/>
            <a:ext cx="2344800" cy="1642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53"/>
          <p:cNvGrpSpPr/>
          <p:nvPr/>
        </p:nvGrpSpPr>
        <p:grpSpPr>
          <a:xfrm>
            <a:off x="6802025" y="1576075"/>
            <a:ext cx="858000" cy="2616200"/>
            <a:chOff x="6802025" y="1576075"/>
            <a:chExt cx="858000" cy="2616200"/>
          </a:xfrm>
        </p:grpSpPr>
        <p:sp>
          <p:nvSpPr>
            <p:cNvPr id="722" name="Google Shape;722;p53"/>
            <p:cNvSpPr/>
            <p:nvPr/>
          </p:nvSpPr>
          <p:spPr>
            <a:xfrm>
              <a:off x="6802025" y="1576075"/>
              <a:ext cx="777300" cy="9081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6802025" y="3284175"/>
              <a:ext cx="858000" cy="9081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53"/>
          <p:cNvGrpSpPr/>
          <p:nvPr/>
        </p:nvGrpSpPr>
        <p:grpSpPr>
          <a:xfrm>
            <a:off x="6382675" y="1954500"/>
            <a:ext cx="613800" cy="1813500"/>
            <a:chOff x="6382675" y="1954500"/>
            <a:chExt cx="613800" cy="1813500"/>
          </a:xfrm>
        </p:grpSpPr>
        <p:sp>
          <p:nvSpPr>
            <p:cNvPr id="725" name="Google Shape;725;p53"/>
            <p:cNvSpPr/>
            <p:nvPr/>
          </p:nvSpPr>
          <p:spPr>
            <a:xfrm>
              <a:off x="6382675" y="1954500"/>
              <a:ext cx="613800" cy="289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6382675" y="3478500"/>
              <a:ext cx="613800" cy="2895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/>
          <p:nvPr/>
        </p:nvSpPr>
        <p:spPr>
          <a:xfrm>
            <a:off x="61650" y="4817850"/>
            <a:ext cx="9020700" cy="1938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[1] : </a:t>
            </a:r>
            <a:r>
              <a:rPr lang="en" sz="1100">
                <a:solidFill>
                  <a:srgbClr val="999999"/>
                </a:solidFill>
                <a:uFill>
                  <a:noFill/>
                </a:uFill>
                <a:hlinkClick r:id="rId3"/>
              </a:rPr>
              <a:t>https://www.</a:t>
            </a:r>
            <a:r>
              <a:rPr lang="en" sz="1200">
                <a:solidFill>
                  <a:srgbClr val="99999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ebaa.com</a:t>
            </a:r>
            <a:endParaRPr sz="12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Expansion </a:t>
            </a:r>
            <a:r>
              <a:rPr lang="en-GB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</a:t>
            </a: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oint </a:t>
            </a: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(contd…)</a:t>
            </a: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3" name="Google Shape;73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41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34" name="Google Shape;734;p54"/>
          <p:cNvCxnSpPr/>
          <p:nvPr/>
        </p:nvCxnSpPr>
        <p:spPr>
          <a:xfrm rot="10800000" flipH="1">
            <a:off x="345050" y="1003325"/>
            <a:ext cx="36852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35" name="Google Shape;735;p54"/>
          <p:cNvGrpSpPr/>
          <p:nvPr/>
        </p:nvGrpSpPr>
        <p:grpSpPr>
          <a:xfrm>
            <a:off x="4768343" y="1169692"/>
            <a:ext cx="4237818" cy="2636277"/>
            <a:chOff x="1976125" y="1265000"/>
            <a:chExt cx="4650300" cy="3202475"/>
          </a:xfrm>
        </p:grpSpPr>
        <p:cxnSp>
          <p:nvCxnSpPr>
            <p:cNvPr id="736" name="Google Shape;736;p54"/>
            <p:cNvCxnSpPr/>
            <p:nvPr/>
          </p:nvCxnSpPr>
          <p:spPr>
            <a:xfrm flipH="1">
              <a:off x="66243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37" name="Google Shape;737;p54"/>
            <p:cNvCxnSpPr/>
            <p:nvPr/>
          </p:nvCxnSpPr>
          <p:spPr>
            <a:xfrm rot="10800000" flipH="1">
              <a:off x="2081825" y="1265000"/>
              <a:ext cx="4458300" cy="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38" name="Google Shape;738;p54"/>
            <p:cNvCxnSpPr/>
            <p:nvPr/>
          </p:nvCxnSpPr>
          <p:spPr>
            <a:xfrm rot="10800000" flipH="1">
              <a:off x="2064975" y="4465375"/>
              <a:ext cx="4475100" cy="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739" name="Google Shape;739;p54"/>
            <p:cNvCxnSpPr/>
            <p:nvPr/>
          </p:nvCxnSpPr>
          <p:spPr>
            <a:xfrm flipH="1">
              <a:off x="1976125" y="1315525"/>
              <a:ext cx="2100" cy="311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</p:grpSp>
      <p:sp>
        <p:nvSpPr>
          <p:cNvPr id="740" name="Google Shape;740;p54"/>
          <p:cNvSpPr txBox="1"/>
          <p:nvPr/>
        </p:nvSpPr>
        <p:spPr>
          <a:xfrm>
            <a:off x="8804075" y="881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[1]</a:t>
            </a:r>
            <a:endParaRPr sz="12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1" name="Google Shape;741;p54"/>
          <p:cNvSpPr txBox="1">
            <a:spLocks noGrp="1"/>
          </p:cNvSpPr>
          <p:nvPr>
            <p:ph type="body" idx="1"/>
          </p:nvPr>
        </p:nvSpPr>
        <p:spPr>
          <a:xfrm>
            <a:off x="235500" y="1093925"/>
            <a:ext cx="4456500" cy="3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Used when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temperature strain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considerable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Rubber gasket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placed on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spigot end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Follower ring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placed on spigot end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far from pipe end</a:t>
            </a:r>
            <a:endParaRPr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Socket and spigot ends are aligned and centered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Follower ring is </a:t>
            </a:r>
            <a:r>
              <a:rPr lang="en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bolted to flange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the socket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2" name="Google Shape;7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850" y="1234888"/>
            <a:ext cx="4070800" cy="25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5"/>
          <p:cNvSpPr txBox="1">
            <a:spLocks noGrp="1"/>
          </p:cNvSpPr>
          <p:nvPr>
            <p:ph type="title"/>
          </p:nvPr>
        </p:nvSpPr>
        <p:spPr>
          <a:xfrm>
            <a:off x="628650" y="154490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8.3 Laying of Pipes</a:t>
            </a:r>
            <a:endParaRPr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8" name="Google Shape;748;p55"/>
          <p:cNvGrpSpPr/>
          <p:nvPr/>
        </p:nvGrpSpPr>
        <p:grpSpPr>
          <a:xfrm>
            <a:off x="1359471" y="1354837"/>
            <a:ext cx="2807325" cy="3634093"/>
            <a:chOff x="974428" y="383"/>
            <a:chExt cx="3743100" cy="4845457"/>
          </a:xfrm>
        </p:grpSpPr>
        <p:sp>
          <p:nvSpPr>
            <p:cNvPr id="749" name="Google Shape;749;p55"/>
            <p:cNvSpPr/>
            <p:nvPr/>
          </p:nvSpPr>
          <p:spPr>
            <a:xfrm>
              <a:off x="974428" y="383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 txBox="1"/>
            <p:nvPr/>
          </p:nvSpPr>
          <p:spPr>
            <a:xfrm>
              <a:off x="1002756" y="28711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Setting out</a:t>
              </a:r>
              <a:endParaRPr sz="1100"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974428" y="609706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 txBox="1"/>
            <p:nvPr/>
          </p:nvSpPr>
          <p:spPr>
            <a:xfrm>
              <a:off x="1002756" y="638034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Excavation of trench</a:t>
              </a:r>
              <a:endParaRPr sz="1100"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974428" y="1219028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 txBox="1"/>
            <p:nvPr/>
          </p:nvSpPr>
          <p:spPr>
            <a:xfrm>
              <a:off x="1002756" y="1247356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Timbering of trench</a:t>
              </a:r>
              <a:endParaRPr sz="1100"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974428" y="1828350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 txBox="1"/>
            <p:nvPr/>
          </p:nvSpPr>
          <p:spPr>
            <a:xfrm>
              <a:off x="1002756" y="1856678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Preparation of Subgrade</a:t>
              </a:r>
              <a:endParaRPr sz="1100"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974428" y="2437673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 txBox="1"/>
            <p:nvPr/>
          </p:nvSpPr>
          <p:spPr>
            <a:xfrm>
              <a:off x="1002756" y="2466001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Laying and Jointing of pipes</a:t>
              </a:r>
              <a:endParaRPr sz="1100"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974428" y="3046995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 txBox="1"/>
            <p:nvPr/>
          </p:nvSpPr>
          <p:spPr>
            <a:xfrm>
              <a:off x="1002756" y="3075323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Testing of pipeline</a:t>
              </a:r>
              <a:endParaRPr sz="1100"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974428" y="3656317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 txBox="1"/>
            <p:nvPr/>
          </p:nvSpPr>
          <p:spPr>
            <a:xfrm>
              <a:off x="1002756" y="3684645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Backfilling of trench</a:t>
              </a:r>
              <a:endParaRPr sz="1100"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974428" y="4265640"/>
              <a:ext cx="3743100" cy="580200"/>
            </a:xfrm>
            <a:prstGeom prst="roundRect">
              <a:avLst>
                <a:gd name="adj" fmla="val 16667"/>
              </a:avLst>
            </a:prstGeom>
            <a:solidFill>
              <a:srgbClr val="AB3BC1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 txBox="1"/>
            <p:nvPr/>
          </p:nvSpPr>
          <p:spPr>
            <a:xfrm>
              <a:off x="1002756" y="4293968"/>
              <a:ext cx="36864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Disinfection of Pipeline</a:t>
              </a:r>
              <a:endParaRPr sz="1100"/>
            </a:p>
          </p:txBody>
        </p:sp>
      </p:grpSp>
      <p:pic>
        <p:nvPicPr>
          <p:cNvPr id="765" name="Google Shape;76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7246" y="1637717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5"/>
          <p:cNvSpPr txBox="1"/>
          <p:nvPr/>
        </p:nvSpPr>
        <p:spPr>
          <a:xfrm>
            <a:off x="628650" y="731302"/>
            <a:ext cx="7796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1143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Done after </a:t>
            </a:r>
            <a:r>
              <a:rPr lang="en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completion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survey, design work, preparation of drawing and specifications and procurement of materials. </a:t>
            </a:r>
            <a:endParaRPr sz="1100"/>
          </a:p>
        </p:txBody>
      </p:sp>
      <p:sp>
        <p:nvSpPr>
          <p:cNvPr id="767" name="Google Shape;767;p55"/>
          <p:cNvSpPr txBox="1"/>
          <p:nvPr/>
        </p:nvSpPr>
        <p:spPr>
          <a:xfrm>
            <a:off x="5402460" y="4209467"/>
            <a:ext cx="257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Source:https://en.wikipedia.org/wiki/pipe_laying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42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9" name="Google Shape;769;p55"/>
          <p:cNvCxnSpPr/>
          <p:nvPr/>
        </p:nvCxnSpPr>
        <p:spPr>
          <a:xfrm>
            <a:off x="670750" y="696450"/>
            <a:ext cx="266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6"/>
          <p:cNvSpPr txBox="1">
            <a:spLocks noGrp="1"/>
          </p:cNvSpPr>
          <p:nvPr>
            <p:ph type="body" idx="1"/>
          </p:nvPr>
        </p:nvSpPr>
        <p:spPr>
          <a:xfrm>
            <a:off x="989550" y="1245000"/>
            <a:ext cx="3991800" cy="3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Different points along the 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er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 of pipe line is transferred.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Pipeline alignment is marked on the ground by driving stakes.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30m apart in straight line.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7.5 to 15m for curve alignment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5" name="Google Shape;775;p56"/>
          <p:cNvSpPr txBox="1"/>
          <p:nvPr/>
        </p:nvSpPr>
        <p:spPr>
          <a:xfrm>
            <a:off x="989558" y="648929"/>
            <a:ext cx="7453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Setting Out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6" name="Google Shape;776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4065" y="1406409"/>
            <a:ext cx="3009937" cy="199515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6"/>
          <p:cNvSpPr/>
          <p:nvPr/>
        </p:nvSpPr>
        <p:spPr>
          <a:xfrm>
            <a:off x="5143500" y="3526410"/>
            <a:ext cx="3101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http://www.fluxys.com/belgium/en/Fluxys%20nearby/PipelineLaying/Progress/Preparation.aspx</a:t>
            </a:r>
            <a:endParaRPr sz="1100"/>
          </a:p>
        </p:txBody>
      </p:sp>
      <p:sp>
        <p:nvSpPr>
          <p:cNvPr id="778" name="Google Shape;77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43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79" name="Google Shape;779;p56"/>
          <p:cNvCxnSpPr/>
          <p:nvPr/>
        </p:nvCxnSpPr>
        <p:spPr>
          <a:xfrm rot="10800000" flipH="1">
            <a:off x="1046625" y="1126050"/>
            <a:ext cx="18585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7"/>
          <p:cNvSpPr txBox="1">
            <a:spLocks noGrp="1"/>
          </p:cNvSpPr>
          <p:nvPr>
            <p:ph type="body" idx="1"/>
          </p:nvPr>
        </p:nvSpPr>
        <p:spPr>
          <a:xfrm>
            <a:off x="307123" y="1215600"/>
            <a:ext cx="44436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Trench is excavated along the alignment of pipeline.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Width = 30 cm + diameter of pipe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	Depth = 90ch + diameter of pipe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5" name="Google Shape;785;p57"/>
          <p:cNvSpPr txBox="1"/>
          <p:nvPr/>
        </p:nvSpPr>
        <p:spPr>
          <a:xfrm>
            <a:off x="989558" y="570842"/>
            <a:ext cx="7453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Excavation of Trench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6" name="Google Shape;786;p57"/>
          <p:cNvSpPr txBox="1">
            <a:spLocks noGrp="1"/>
          </p:cNvSpPr>
          <p:nvPr>
            <p:ph type="sldNum" idx="12"/>
          </p:nvPr>
        </p:nvSpPr>
        <p:spPr>
          <a:xfrm>
            <a:off x="6472238" y="3514725"/>
            <a:ext cx="3099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787" name="Google Shape;787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724" y="1215609"/>
            <a:ext cx="3761165" cy="2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7"/>
          <p:cNvSpPr/>
          <p:nvPr/>
        </p:nvSpPr>
        <p:spPr>
          <a:xfrm>
            <a:off x="4821172" y="3858388"/>
            <a:ext cx="3761165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http://www.fluxys.com/belgium/en/fluxys%20nearby</a:t>
            </a:r>
            <a:endParaRPr sz="1100" dirty="0"/>
          </a:p>
        </p:txBody>
      </p:sp>
      <p:sp>
        <p:nvSpPr>
          <p:cNvPr id="789" name="Google Shape;78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44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90" name="Google Shape;790;p57"/>
          <p:cNvCxnSpPr/>
          <p:nvPr/>
        </p:nvCxnSpPr>
        <p:spPr>
          <a:xfrm rot="10800000" flipH="1">
            <a:off x="1046625" y="1039650"/>
            <a:ext cx="3423300" cy="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8"/>
          <p:cNvSpPr txBox="1">
            <a:spLocks noGrp="1"/>
          </p:cNvSpPr>
          <p:nvPr>
            <p:ph type="body" idx="1"/>
          </p:nvPr>
        </p:nvSpPr>
        <p:spPr>
          <a:xfrm>
            <a:off x="989558" y="854086"/>
            <a:ext cx="3436800" cy="3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done in loose soil to prevent soil from caving in.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Done by wooden planks which are supported by timber blocks, wedges and struts.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Sometime iron sheets are used   	instead of wooden planks. 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required in hard and clay soil.  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6" name="Google Shape;796;p58"/>
          <p:cNvSpPr txBox="1"/>
          <p:nvPr/>
        </p:nvSpPr>
        <p:spPr>
          <a:xfrm>
            <a:off x="927958" y="369586"/>
            <a:ext cx="74535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Timbering of Trench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7719" y="1124591"/>
            <a:ext cx="4021931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58"/>
          <p:cNvSpPr/>
          <p:nvPr/>
        </p:nvSpPr>
        <p:spPr>
          <a:xfrm>
            <a:off x="4814406" y="3569836"/>
            <a:ext cx="3628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http://pacificshoring.com/store/vertical-aluminum-hydraulic-shoring.html</a:t>
            </a:r>
            <a:endParaRPr sz="1100" dirty="0"/>
          </a:p>
        </p:txBody>
      </p:sp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45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00" name="Google Shape;800;p58"/>
          <p:cNvCxnSpPr/>
          <p:nvPr/>
        </p:nvCxnSpPr>
        <p:spPr>
          <a:xfrm rot="10800000" flipH="1">
            <a:off x="1046625" y="829350"/>
            <a:ext cx="3147300" cy="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9"/>
          <p:cNvSpPr txBox="1"/>
          <p:nvPr/>
        </p:nvSpPr>
        <p:spPr>
          <a:xfrm>
            <a:off x="893546" y="278392"/>
            <a:ext cx="745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Preparation of Subgrade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6" name="Google Shape;80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796" y="1079059"/>
            <a:ext cx="2806156" cy="1876116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9"/>
          <p:cNvSpPr/>
          <p:nvPr/>
        </p:nvSpPr>
        <p:spPr>
          <a:xfrm>
            <a:off x="5687795" y="3221671"/>
            <a:ext cx="32172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http://www.fluxys.com/belgium/en/Fluxys</a:t>
            </a:r>
            <a:endParaRPr sz="1100" dirty="0"/>
          </a:p>
        </p:txBody>
      </p:sp>
      <p:sp>
        <p:nvSpPr>
          <p:cNvPr id="808" name="Google Shape;80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46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9" name="Google Shape;809;p59"/>
          <p:cNvSpPr txBox="1">
            <a:spLocks noGrp="1"/>
          </p:cNvSpPr>
          <p:nvPr>
            <p:ph type="body" idx="1"/>
          </p:nvPr>
        </p:nvSpPr>
        <p:spPr>
          <a:xfrm>
            <a:off x="893546" y="716973"/>
            <a:ext cx="4218900" cy="4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Bed of trench is prepared exactly same as the gradient of pipeline.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soil where settlement is likely to take place, simply ramming a 15 to 30 cm thick layer of sand or clay is done.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 15cm thick cement concrete bed is made in case of soil liable to settlement.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0" name="Google Shape;810;p59"/>
          <p:cNvCxnSpPr/>
          <p:nvPr/>
        </p:nvCxnSpPr>
        <p:spPr>
          <a:xfrm>
            <a:off x="964800" y="727175"/>
            <a:ext cx="3638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0"/>
          <p:cNvSpPr txBox="1">
            <a:spLocks noGrp="1"/>
          </p:cNvSpPr>
          <p:nvPr>
            <p:ph type="body" idx="1"/>
          </p:nvPr>
        </p:nvSpPr>
        <p:spPr>
          <a:xfrm>
            <a:off x="893550" y="1218075"/>
            <a:ext cx="3957000" cy="35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done manually or using mechanical devices depending on size of pipes.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most care is taken to prevent the outer protective coating of pipe from being damaged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Joints are made using suitable joint.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6" name="Google Shape;816;p60"/>
          <p:cNvSpPr txBox="1"/>
          <p:nvPr/>
        </p:nvSpPr>
        <p:spPr>
          <a:xfrm>
            <a:off x="927950" y="497672"/>
            <a:ext cx="7453500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Laying and Joining of Pipes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7" name="Google Shape;817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677" y="1329776"/>
            <a:ext cx="3150241" cy="21241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0"/>
          <p:cNvSpPr/>
          <p:nvPr/>
        </p:nvSpPr>
        <p:spPr>
          <a:xfrm>
            <a:off x="5204677" y="3674326"/>
            <a:ext cx="315024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http://www.fluxys.com/belgium/en/Fluxys</a:t>
            </a:r>
            <a:endParaRPr sz="1100" dirty="0"/>
          </a:p>
        </p:txBody>
      </p:sp>
      <p:sp>
        <p:nvSpPr>
          <p:cNvPr id="819" name="Google Shape;81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47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0" name="Google Shape;820;p60"/>
          <p:cNvCxnSpPr/>
          <p:nvPr/>
        </p:nvCxnSpPr>
        <p:spPr>
          <a:xfrm rot="10800000" flipH="1">
            <a:off x="1023100" y="1013550"/>
            <a:ext cx="38559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61"/>
          <p:cNvSpPr txBox="1">
            <a:spLocks noGrp="1"/>
          </p:cNvSpPr>
          <p:nvPr>
            <p:ph type="body" idx="1"/>
          </p:nvPr>
        </p:nvSpPr>
        <p:spPr>
          <a:xfrm>
            <a:off x="1121491" y="980694"/>
            <a:ext cx="69009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done as laying of pipeline proceeds for every 500m or less.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1800" lvl="0" indent="-4191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romanUcPeriod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Pressure Test: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 is tested with a pressure of 0.5N/mm</a:t>
            </a:r>
            <a:r>
              <a:rPr lang="en" baseline="30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or 1.5 times the working pressure whichever is greater. 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Manually or power driven test pump is used depending on size of pipe. If fall of head or pressure is dropped then the test is not passed.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88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342900" lvl="1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1"/>
          <p:cNvSpPr txBox="1"/>
          <p:nvPr/>
        </p:nvSpPr>
        <p:spPr>
          <a:xfrm>
            <a:off x="1121491" y="398594"/>
            <a:ext cx="745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of Pipeline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8" name="Google Shape;82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48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29" name="Google Shape;829;p61"/>
          <p:cNvCxnSpPr/>
          <p:nvPr/>
        </p:nvCxnSpPr>
        <p:spPr>
          <a:xfrm>
            <a:off x="1091125" y="839650"/>
            <a:ext cx="28926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2"/>
          <p:cNvSpPr txBox="1">
            <a:spLocks noGrp="1"/>
          </p:cNvSpPr>
          <p:nvPr>
            <p:ph type="body" idx="1"/>
          </p:nvPr>
        </p:nvSpPr>
        <p:spPr>
          <a:xfrm>
            <a:off x="1121491" y="980694"/>
            <a:ext cx="69009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1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II. Leakage Test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 full of water at pressure from pressure test is left for certain time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Due to leakage, there will be drop in pressure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Water is added to maintain the balance pressure. Amount should be within allowable limit.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6" name="Google Shape;836;p62"/>
          <p:cNvSpPr txBox="1"/>
          <p:nvPr/>
        </p:nvSpPr>
        <p:spPr>
          <a:xfrm>
            <a:off x="1121500" y="398602"/>
            <a:ext cx="74535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of Pipeline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7" name="Google Shape;83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49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38" name="Google Shape;838;p62"/>
          <p:cNvCxnSpPr/>
          <p:nvPr/>
        </p:nvCxnSpPr>
        <p:spPr>
          <a:xfrm>
            <a:off x="1243525" y="839650"/>
            <a:ext cx="34311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628650" y="182806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8.1 Pipe Materials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28650" y="774688"/>
            <a:ext cx="80559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★"/>
            </a:pPr>
            <a:r>
              <a:rPr lang="en" sz="1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Should be</a:t>
            </a:r>
            <a:r>
              <a:rPr lang="en" sz="1800" i="0" u="none" strike="noStrike" cap="none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 resistant </a:t>
            </a:r>
            <a:r>
              <a:rPr lang="en" sz="1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possible chemical reaction, internal and external pressure.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★"/>
            </a:pPr>
            <a:r>
              <a:rPr lang="en" sz="1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Shouldn’t allow </a:t>
            </a:r>
            <a:r>
              <a:rPr lang="en" sz="1800" i="0" u="none" strike="noStrike" cap="none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toxic substance </a:t>
            </a:r>
            <a:r>
              <a:rPr lang="en" sz="180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 be released into water.</a:t>
            </a:r>
            <a:endParaRPr sz="180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384" y="1988397"/>
            <a:ext cx="2173246" cy="162993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459400" y="4808125"/>
            <a:ext cx="6485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https://commons.wikimedia.org/wiki/File:Piping_system_on_a_chemical_tanker.jpg</a:t>
            </a:r>
            <a:endParaRPr sz="1100"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8314" y="1975958"/>
            <a:ext cx="2118086" cy="162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0745" y="1918200"/>
            <a:ext cx="1677542" cy="1677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7" name="Google Shape;127;p18"/>
          <p:cNvCxnSpPr>
            <a:cxnSpLocks/>
          </p:cNvCxnSpPr>
          <p:nvPr/>
        </p:nvCxnSpPr>
        <p:spPr>
          <a:xfrm>
            <a:off x="573650" y="705725"/>
            <a:ext cx="314629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3"/>
          <p:cNvSpPr txBox="1">
            <a:spLocks noGrp="1"/>
          </p:cNvSpPr>
          <p:nvPr>
            <p:ph type="body" idx="1"/>
          </p:nvPr>
        </p:nvSpPr>
        <p:spPr>
          <a:xfrm>
            <a:off x="1121500" y="1770399"/>
            <a:ext cx="6900900" cy="29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Where,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 = allowable leakage in cm</a:t>
            </a:r>
            <a:r>
              <a:rPr lang="en" baseline="30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/hr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= no. of pipe joints in test section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 = Diameter of pipe in mm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 = Applied test pressure in kg/cm</a:t>
            </a:r>
            <a:r>
              <a:rPr lang="en" baseline="30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5" name="Google Shape;845;p63"/>
          <p:cNvSpPr txBox="1"/>
          <p:nvPr/>
        </p:nvSpPr>
        <p:spPr>
          <a:xfrm>
            <a:off x="1121491" y="398594"/>
            <a:ext cx="745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Testing of Pipeline </a:t>
            </a: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(contd)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6" name="Google Shape;84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50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47" name="Google Shape;8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975" y="1045825"/>
            <a:ext cx="1481920" cy="62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63"/>
          <p:cNvCxnSpPr/>
          <p:nvPr/>
        </p:nvCxnSpPr>
        <p:spPr>
          <a:xfrm>
            <a:off x="1243525" y="839650"/>
            <a:ext cx="34311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4"/>
          <p:cNvSpPr txBox="1">
            <a:spLocks noGrp="1"/>
          </p:cNvSpPr>
          <p:nvPr>
            <p:ph type="body" idx="1"/>
          </p:nvPr>
        </p:nvSpPr>
        <p:spPr>
          <a:xfrm>
            <a:off x="719261" y="884909"/>
            <a:ext cx="5187600" cy="3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Excavated soft material is used.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Done in layers of 15 to 30 cm, each layer is well rammed.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Should be done up to the ground level or sometime 15 cm above the ground level which will be consolidated later.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surplus should be disposed.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64"/>
          <p:cNvSpPr txBox="1"/>
          <p:nvPr/>
        </p:nvSpPr>
        <p:spPr>
          <a:xfrm>
            <a:off x="719261" y="245426"/>
            <a:ext cx="745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Backfilling of Trench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5" name="Google Shape;85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6818" y="1403229"/>
            <a:ext cx="2782374" cy="189114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64"/>
          <p:cNvSpPr txBox="1"/>
          <p:nvPr/>
        </p:nvSpPr>
        <p:spPr>
          <a:xfrm>
            <a:off x="6052291" y="3495277"/>
            <a:ext cx="2637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Source:https://en.wikipedia.org/wiki/GasAndes_Pipeline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57" name="Google Shape;857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51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58" name="Google Shape;858;p64"/>
          <p:cNvCxnSpPr/>
          <p:nvPr/>
        </p:nvCxnSpPr>
        <p:spPr>
          <a:xfrm>
            <a:off x="710125" y="687250"/>
            <a:ext cx="3074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5"/>
          <p:cNvSpPr txBox="1">
            <a:spLocks noGrp="1"/>
          </p:cNvSpPr>
          <p:nvPr>
            <p:ph type="body" idx="1"/>
          </p:nvPr>
        </p:nvSpPr>
        <p:spPr>
          <a:xfrm>
            <a:off x="730897" y="1318241"/>
            <a:ext cx="5002500" cy="3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Pipeline is filled with chlorinated water with 50 mg/l of residue chlorine for 12 hours.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Followed by flushing with fresh water.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★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 necessary for pipeline from source to treatment plant.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65"/>
          <p:cNvSpPr txBox="1"/>
          <p:nvPr/>
        </p:nvSpPr>
        <p:spPr>
          <a:xfrm>
            <a:off x="730897" y="541939"/>
            <a:ext cx="7453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Disinfection of pipeline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5" name="Google Shape;86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863" y="1677455"/>
            <a:ext cx="2782378" cy="114450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5"/>
          <p:cNvSpPr txBox="1"/>
          <p:nvPr/>
        </p:nvSpPr>
        <p:spPr>
          <a:xfrm>
            <a:off x="5943599" y="3164887"/>
            <a:ext cx="2637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Source:https://en.wikipedia.org/wiki/GasAndes_Pipeline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52</a:t>
            </a:fld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8" name="Google Shape;868;p65"/>
          <p:cNvCxnSpPr/>
          <p:nvPr/>
        </p:nvCxnSpPr>
        <p:spPr>
          <a:xfrm>
            <a:off x="786325" y="992050"/>
            <a:ext cx="34311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6"/>
          <p:cNvSpPr txBox="1">
            <a:spLocks noGrp="1"/>
          </p:cNvSpPr>
          <p:nvPr>
            <p:ph type="title"/>
          </p:nvPr>
        </p:nvSpPr>
        <p:spPr>
          <a:xfrm>
            <a:off x="514351" y="457200"/>
            <a:ext cx="7598400" cy="109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6"/>
          <p:cNvSpPr txBox="1">
            <a:spLocks noGrp="1"/>
          </p:cNvSpPr>
          <p:nvPr>
            <p:ph type="sldNum" idx="12"/>
          </p:nvPr>
        </p:nvSpPr>
        <p:spPr>
          <a:xfrm>
            <a:off x="8629650" y="4686300"/>
            <a:ext cx="413400" cy="28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875" name="Google Shape;875;p66"/>
          <p:cNvCxnSpPr/>
          <p:nvPr/>
        </p:nvCxnSpPr>
        <p:spPr>
          <a:xfrm rot="10800000" flipH="1">
            <a:off x="2195275" y="2634150"/>
            <a:ext cx="44130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76" name="Google Shape;876;p66"/>
          <p:cNvSpPr txBox="1"/>
          <p:nvPr/>
        </p:nvSpPr>
        <p:spPr>
          <a:xfrm>
            <a:off x="3358525" y="1974950"/>
            <a:ext cx="20865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7" name="Google Shape;877;p66"/>
          <p:cNvSpPr txBox="1"/>
          <p:nvPr/>
        </p:nvSpPr>
        <p:spPr>
          <a:xfrm>
            <a:off x="3317600" y="2662250"/>
            <a:ext cx="2086500" cy="6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Queries?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365350" y="998133"/>
            <a:ext cx="8403600" cy="3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Structural strength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Should be strong enough to bear both the internal and external pressure.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Durability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Should be more than design period.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Resistance to corrosion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Should be capable of offering resistance to corrosion.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Resistance to abrasion: 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Should be capable of offering resistance to erosion caused due to suspended solids.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Imperviousness</a:t>
            </a: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Shouldn't allow the entry of wastewater and groundwater into the pipe.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65350" y="275260"/>
            <a:ext cx="66822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Requirement Of Good Pipe Material</a:t>
            </a:r>
            <a:endParaRPr sz="3200" cap="none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5" name="Google Shape;135;p19"/>
          <p:cNvCxnSpPr>
            <a:cxnSpLocks/>
          </p:cNvCxnSpPr>
          <p:nvPr/>
        </p:nvCxnSpPr>
        <p:spPr>
          <a:xfrm>
            <a:off x="345050" y="781925"/>
            <a:ext cx="60245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33861" y="1356527"/>
            <a:ext cx="8403600" cy="31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Smoothness: Should be smooth and the Darcy coefficient of friction should be  as low as possible.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Weight: Should be light in weight.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Easy to join: Should be easy to join different pipes.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oto Sans Symbols"/>
              <a:buChar char="★"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Cost: Pipe materials should be such that the cost of pipe including handling , transportation and installation is less.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101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101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101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18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" sz="1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433861" y="515290"/>
            <a:ext cx="7328148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Requirement Of Good Pipe Material </a:t>
            </a:r>
            <a:r>
              <a:rPr lang="en" sz="20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(contd)</a:t>
            </a:r>
            <a:endParaRPr sz="2000" cap="none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3" name="Google Shape;143;p20"/>
          <p:cNvCxnSpPr>
            <a:cxnSpLocks/>
          </p:cNvCxnSpPr>
          <p:nvPr/>
        </p:nvCxnSpPr>
        <p:spPr>
          <a:xfrm>
            <a:off x="571500" y="1074725"/>
            <a:ext cx="679565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ctrTitle"/>
          </p:nvPr>
        </p:nvSpPr>
        <p:spPr>
          <a:xfrm>
            <a:off x="266131" y="184172"/>
            <a:ext cx="8611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chemeClr val="lt1"/>
                </a:solidFill>
                <a:latin typeface="Vindra"/>
                <a:ea typeface="Open Sans"/>
                <a:cs typeface="Open Sans"/>
                <a:sym typeface="Open Sans"/>
              </a:rPr>
              <a:t>Types Of Material</a:t>
            </a:r>
            <a:endParaRPr sz="3200" dirty="0">
              <a:latin typeface="Vindra"/>
              <a:ea typeface="Open Sans"/>
              <a:cs typeface="Open Sans"/>
              <a:sym typeface="Open Sans"/>
            </a:endParaRPr>
          </a:p>
        </p:txBody>
      </p:sp>
      <p:grpSp>
        <p:nvGrpSpPr>
          <p:cNvPr id="149" name="Google Shape;149;p21"/>
          <p:cNvGrpSpPr/>
          <p:nvPr/>
        </p:nvGrpSpPr>
        <p:grpSpPr>
          <a:xfrm>
            <a:off x="662714" y="1079660"/>
            <a:ext cx="7871212" cy="4063619"/>
            <a:chOff x="493609" y="213"/>
            <a:chExt cx="10494949" cy="5418159"/>
          </a:xfrm>
        </p:grpSpPr>
        <p:sp>
          <p:nvSpPr>
            <p:cNvPr id="150" name="Google Shape;150;p21"/>
            <p:cNvSpPr/>
            <p:nvPr/>
          </p:nvSpPr>
          <p:spPr>
            <a:xfrm>
              <a:off x="493609" y="26597"/>
              <a:ext cx="2440500" cy="1681500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 t="-8999" b="-8999"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93609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493609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50" tIns="117350" rIns="117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Cast iron</a:t>
              </a:r>
              <a:endParaRPr sz="1100"/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178425" y="213"/>
              <a:ext cx="2440500" cy="1681500"/>
            </a:xfrm>
            <a:prstGeom prst="roundRect">
              <a:avLst>
                <a:gd name="adj" fmla="val 16667"/>
              </a:avLst>
            </a:prstGeom>
            <a:blipFill rotWithShape="1">
              <a:blip r:embed="rId4">
                <a:alphaModFix/>
              </a:blip>
              <a:stretch>
                <a:fillRect t="-13999" b="-13999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178425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3178425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50" tIns="117350" rIns="117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Ductile iron</a:t>
              </a:r>
              <a:endParaRPr sz="1100"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863242" y="213"/>
              <a:ext cx="2440500" cy="1681500"/>
            </a:xfrm>
            <a:prstGeom prst="roundRect">
              <a:avLst>
                <a:gd name="adj" fmla="val 16667"/>
              </a:avLst>
            </a:prstGeom>
            <a:blipFill rotWithShape="1">
              <a:blip r:embed="rId5">
                <a:alphaModFix/>
              </a:blip>
              <a:stretch>
                <a:fillRect t="-12999" b="-12999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5863242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 txBox="1"/>
            <p:nvPr/>
          </p:nvSpPr>
          <p:spPr>
            <a:xfrm>
              <a:off x="5863242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50" tIns="117350" rIns="117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Steel</a:t>
              </a:r>
              <a:endParaRPr sz="1100"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8548058" y="213"/>
              <a:ext cx="2440500" cy="1681500"/>
            </a:xfrm>
            <a:prstGeom prst="roundRect">
              <a:avLst>
                <a:gd name="adj" fmla="val 16667"/>
              </a:avLst>
            </a:prstGeom>
            <a:blipFill rotWithShape="1">
              <a:blip r:embed="rId6">
                <a:alphaModFix/>
              </a:blip>
              <a:stretch>
                <a:fillRect t="-4999" b="-4999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8548058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 txBox="1"/>
            <p:nvPr/>
          </p:nvSpPr>
          <p:spPr>
            <a:xfrm>
              <a:off x="8548058" y="1681820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50" tIns="117350" rIns="117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Cement Concrete</a:t>
              </a:r>
              <a:endParaRPr sz="1100"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178425" y="2831365"/>
              <a:ext cx="2440500" cy="1681500"/>
            </a:xfrm>
            <a:prstGeom prst="roundRect">
              <a:avLst>
                <a:gd name="adj" fmla="val 16667"/>
              </a:avLst>
            </a:prstGeom>
            <a:blipFill rotWithShape="1">
              <a:blip r:embed="rId7">
                <a:alphaModFix/>
              </a:blip>
              <a:stretch>
                <a:fillRect t="-3999" b="-3999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178425" y="4512972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 txBox="1"/>
            <p:nvPr/>
          </p:nvSpPr>
          <p:spPr>
            <a:xfrm>
              <a:off x="3178425" y="4512972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50" tIns="117350" rIns="117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Galvanized iron</a:t>
              </a:r>
              <a:endParaRPr sz="1100"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863242" y="2831365"/>
              <a:ext cx="2440500" cy="1681500"/>
            </a:xfrm>
            <a:prstGeom prst="roundRect">
              <a:avLst>
                <a:gd name="adj" fmla="val 16667"/>
              </a:avLst>
            </a:prstGeom>
            <a:blipFill rotWithShape="1">
              <a:blip r:embed="rId8">
                <a:alphaModFix/>
              </a:blip>
              <a:stretch>
                <a:fillRect t="-2999" b="-2999"/>
              </a:stretch>
            </a:blip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5863242" y="4512972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 txBox="1"/>
            <p:nvPr/>
          </p:nvSpPr>
          <p:spPr>
            <a:xfrm>
              <a:off x="5863242" y="4512972"/>
              <a:ext cx="2440500" cy="90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50" tIns="117350" rIns="11735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Plastic</a:t>
              </a:r>
              <a:endParaRPr sz="1100"/>
            </a:p>
          </p:txBody>
        </p:sp>
      </p:grpSp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" name="Google Shape;169;p21"/>
          <p:cNvCxnSpPr>
            <a:cxnSpLocks/>
          </p:cNvCxnSpPr>
          <p:nvPr/>
        </p:nvCxnSpPr>
        <p:spPr>
          <a:xfrm flipV="1">
            <a:off x="268850" y="820772"/>
            <a:ext cx="3056241" cy="373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628650" y="433243"/>
            <a:ext cx="78867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" sz="3200" cap="none" dirty="0">
                <a:solidFill>
                  <a:srgbClr val="FFFFFF"/>
                </a:solidFill>
                <a:latin typeface="Vindra"/>
                <a:ea typeface="Open Sans"/>
                <a:cs typeface="Open Sans"/>
                <a:sym typeface="Open Sans"/>
              </a:rPr>
              <a:t>Cast Iron Pipes</a:t>
            </a:r>
            <a:endParaRPr sz="3200" dirty="0">
              <a:solidFill>
                <a:srgbClr val="FFFFFF"/>
              </a:solidFill>
              <a:latin typeface="Vindra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628650" y="1305347"/>
            <a:ext cx="4741200" cy="31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Extensively used for conveyance  of water in water supply system.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Life span of 100 years.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15900" lvl="0" indent="-215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❖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Manufactured by 2 methods: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Ordinary sand moulding process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Centrifugal process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0211" y="1360051"/>
            <a:ext cx="2775139" cy="2024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6036247" y="3508214"/>
            <a:ext cx="2183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Source:https://www.flickr.com/photos/newtown_grafitti/5099477424/</a:t>
            </a:r>
            <a:endParaRPr sz="1100"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9" name="Google Shape;179;p22"/>
          <p:cNvCxnSpPr/>
          <p:nvPr/>
        </p:nvCxnSpPr>
        <p:spPr>
          <a:xfrm>
            <a:off x="629825" y="927075"/>
            <a:ext cx="233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3164</Words>
  <Application>Microsoft Office PowerPoint</Application>
  <PresentationFormat>On-screen Show (16:9)</PresentationFormat>
  <Paragraphs>511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Cambria Math</vt:lpstr>
      <vt:lpstr>Verdana</vt:lpstr>
      <vt:lpstr>Proxima Nova</vt:lpstr>
      <vt:lpstr>Noto Sans Symbols</vt:lpstr>
      <vt:lpstr>Vindra</vt:lpstr>
      <vt:lpstr>Open Sans</vt:lpstr>
      <vt:lpstr>Calibri</vt:lpstr>
      <vt:lpstr>Spearmint</vt:lpstr>
      <vt:lpstr>Conveyance of Water</vt:lpstr>
      <vt:lpstr>Objectives of the Presentation</vt:lpstr>
      <vt:lpstr>Presentation Outline</vt:lpstr>
      <vt:lpstr>How is water conveyed from source to consumer ?</vt:lpstr>
      <vt:lpstr>8.1 Pipe Materials</vt:lpstr>
      <vt:lpstr>Requirement Of Good Pipe Material</vt:lpstr>
      <vt:lpstr>Requirement Of Good Pipe Material (contd)</vt:lpstr>
      <vt:lpstr>Types Of Material</vt:lpstr>
      <vt:lpstr>Cast Iron Pipes</vt:lpstr>
      <vt:lpstr>Cast Iron Pipes (contd)</vt:lpstr>
      <vt:lpstr>Cast Iron Pipes (contd)</vt:lpstr>
      <vt:lpstr>Ductile Iron Pipes</vt:lpstr>
      <vt:lpstr>Ductile iron pipes (contd)</vt:lpstr>
      <vt:lpstr>Steel Pipes</vt:lpstr>
      <vt:lpstr>Steel pipes (contd)</vt:lpstr>
      <vt:lpstr>Cement Concrete Pipes</vt:lpstr>
      <vt:lpstr>Cement Concrete Pipes (contd)</vt:lpstr>
      <vt:lpstr>Galvanized Iron Pipes</vt:lpstr>
      <vt:lpstr>Galvanized Iron Pipes (contd)</vt:lpstr>
      <vt:lpstr>Plastic Pipes</vt:lpstr>
      <vt:lpstr>Polyethylene (PE) Pipes</vt:lpstr>
      <vt:lpstr>Polyethylene (PE) Pipes (contd)</vt:lpstr>
      <vt:lpstr>Polyvinyl Chloride (PVC)Pipes</vt:lpstr>
      <vt:lpstr>Polypropylene  Random(PPR)Pipes</vt:lpstr>
      <vt:lpstr>Polypropylene  Random(ppr) Pipes (contd)</vt:lpstr>
      <vt:lpstr>PowerPoint Presentation</vt:lpstr>
      <vt:lpstr>8.2 Pipe Joints</vt:lpstr>
      <vt:lpstr>Pipe Joints (contd…)</vt:lpstr>
      <vt:lpstr>Socket and Spigot Joint</vt:lpstr>
      <vt:lpstr>Socket and Spigot Joint (contd…)</vt:lpstr>
      <vt:lpstr>Socket and Spigot Joint (contd…)</vt:lpstr>
      <vt:lpstr>Tyton joint</vt:lpstr>
      <vt:lpstr>Tyton joint (contd…)</vt:lpstr>
      <vt:lpstr>Flanged joint</vt:lpstr>
      <vt:lpstr>Flanged joint (contd…)</vt:lpstr>
      <vt:lpstr>Flanged joint (contd…)</vt:lpstr>
      <vt:lpstr>Collar Joint</vt:lpstr>
      <vt:lpstr>Collar joint (contd…)</vt:lpstr>
      <vt:lpstr>Screwed Socket Joint</vt:lpstr>
      <vt:lpstr>Expansion joint</vt:lpstr>
      <vt:lpstr>Expansion Joint (contd…)</vt:lpstr>
      <vt:lpstr>8.3 Laying of Pipes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Conveyance Of Water</dc:title>
  <dc:creator>Sanjeev Bashyal</dc:creator>
  <cp:lastModifiedBy>Sanjeev Bashyal</cp:lastModifiedBy>
  <cp:revision>10</cp:revision>
  <dcterms:modified xsi:type="dcterms:W3CDTF">2020-01-03T05:50:06Z</dcterms:modified>
</cp:coreProperties>
</file>